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1193" r:id="rId7"/>
    <p:sldId id="1229" r:id="rId8"/>
    <p:sldId id="1194" r:id="rId9"/>
    <p:sldId id="1230" r:id="rId10"/>
    <p:sldId id="1231" r:id="rId11"/>
    <p:sldId id="1233" r:id="rId12"/>
    <p:sldId id="1232" r:id="rId13"/>
    <p:sldId id="1234" r:id="rId14"/>
    <p:sldId id="1235" r:id="rId15"/>
    <p:sldId id="12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37"/>
    <p:restoredTop sz="94694"/>
  </p:normalViewPr>
  <p:slideViewPr>
    <p:cSldViewPr snapToGrid="0" snapToObjects="1">
      <p:cViewPr varScale="1">
        <p:scale>
          <a:sx n="73" d="100"/>
          <a:sy n="73" d="100"/>
        </p:scale>
        <p:origin x="39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A306-7F06-BA49-8AC3-2D5CB73E70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6FA559-A474-AD42-AD16-99288C94F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D2474A-6D2F-954A-8848-F4D4A48B94D1}"/>
              </a:ext>
            </a:extLst>
          </p:cNvPr>
          <p:cNvSpPr>
            <a:spLocks noGrp="1"/>
          </p:cNvSpPr>
          <p:nvPr>
            <p:ph type="dt" sz="half" idx="10"/>
          </p:nvPr>
        </p:nvSpPr>
        <p:spPr/>
        <p:txBody>
          <a:bodyPr/>
          <a:lstStyle/>
          <a:p>
            <a:fld id="{52EF9B41-767E-4347-8D5B-1FF64F9E69A1}" type="datetimeFigureOut">
              <a:rPr lang="en-US" smtClean="0"/>
              <a:t>5/15/2021</a:t>
            </a:fld>
            <a:endParaRPr lang="en-US"/>
          </a:p>
        </p:txBody>
      </p:sp>
      <p:sp>
        <p:nvSpPr>
          <p:cNvPr id="5" name="Footer Placeholder 4">
            <a:extLst>
              <a:ext uri="{FF2B5EF4-FFF2-40B4-BE49-F238E27FC236}">
                <a16:creationId xmlns:a16="http://schemas.microsoft.com/office/drawing/2014/main" id="{43B12468-999D-1248-AD3D-56C95199C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28EC3-9710-8546-AF40-7BE0CB0142AE}"/>
              </a:ext>
            </a:extLst>
          </p:cNvPr>
          <p:cNvSpPr>
            <a:spLocks noGrp="1"/>
          </p:cNvSpPr>
          <p:nvPr>
            <p:ph type="sldNum" sz="quarter" idx="12"/>
          </p:nvPr>
        </p:nvSpPr>
        <p:spPr/>
        <p:txBody>
          <a:bodyPr/>
          <a:lstStyle/>
          <a:p>
            <a:fld id="{5CF0876C-EE42-0E4C-B184-B5AF9BB071C1}" type="slidenum">
              <a:rPr lang="en-US" smtClean="0"/>
              <a:t>‹#›</a:t>
            </a:fld>
            <a:endParaRPr lang="en-US"/>
          </a:p>
        </p:txBody>
      </p:sp>
    </p:spTree>
    <p:extLst>
      <p:ext uri="{BB962C8B-B14F-4D97-AF65-F5344CB8AC3E}">
        <p14:creationId xmlns:p14="http://schemas.microsoft.com/office/powerpoint/2010/main" val="3488480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97EF5-FF8A-FB46-8FA5-6ED3DB8870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FE5C03-3E4B-8A45-84A7-EF67F66017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9199F1-9985-EC4F-9A83-3FF9158C3E78}"/>
              </a:ext>
            </a:extLst>
          </p:cNvPr>
          <p:cNvSpPr>
            <a:spLocks noGrp="1"/>
          </p:cNvSpPr>
          <p:nvPr>
            <p:ph type="dt" sz="half" idx="10"/>
          </p:nvPr>
        </p:nvSpPr>
        <p:spPr/>
        <p:txBody>
          <a:bodyPr/>
          <a:lstStyle/>
          <a:p>
            <a:fld id="{52EF9B41-767E-4347-8D5B-1FF64F9E69A1}" type="datetimeFigureOut">
              <a:rPr lang="en-US" smtClean="0"/>
              <a:t>5/15/2021</a:t>
            </a:fld>
            <a:endParaRPr lang="en-US"/>
          </a:p>
        </p:txBody>
      </p:sp>
      <p:sp>
        <p:nvSpPr>
          <p:cNvPr id="5" name="Footer Placeholder 4">
            <a:extLst>
              <a:ext uri="{FF2B5EF4-FFF2-40B4-BE49-F238E27FC236}">
                <a16:creationId xmlns:a16="http://schemas.microsoft.com/office/drawing/2014/main" id="{3893E21F-9A28-1045-A902-D975744E5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07E3B-44B6-0643-A651-1EF8618155A3}"/>
              </a:ext>
            </a:extLst>
          </p:cNvPr>
          <p:cNvSpPr>
            <a:spLocks noGrp="1"/>
          </p:cNvSpPr>
          <p:nvPr>
            <p:ph type="sldNum" sz="quarter" idx="12"/>
          </p:nvPr>
        </p:nvSpPr>
        <p:spPr/>
        <p:txBody>
          <a:bodyPr/>
          <a:lstStyle/>
          <a:p>
            <a:fld id="{5CF0876C-EE42-0E4C-B184-B5AF9BB071C1}" type="slidenum">
              <a:rPr lang="en-US" smtClean="0"/>
              <a:t>‹#›</a:t>
            </a:fld>
            <a:endParaRPr lang="en-US"/>
          </a:p>
        </p:txBody>
      </p:sp>
    </p:spTree>
    <p:extLst>
      <p:ext uri="{BB962C8B-B14F-4D97-AF65-F5344CB8AC3E}">
        <p14:creationId xmlns:p14="http://schemas.microsoft.com/office/powerpoint/2010/main" val="1678003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D1D130-3E15-A940-B513-4777B255BE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FAE6E8-D36B-2446-BD76-858EFCAA8E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554F7-3EF8-5740-A2BB-E1A52048F94E}"/>
              </a:ext>
            </a:extLst>
          </p:cNvPr>
          <p:cNvSpPr>
            <a:spLocks noGrp="1"/>
          </p:cNvSpPr>
          <p:nvPr>
            <p:ph type="dt" sz="half" idx="10"/>
          </p:nvPr>
        </p:nvSpPr>
        <p:spPr/>
        <p:txBody>
          <a:bodyPr/>
          <a:lstStyle/>
          <a:p>
            <a:fld id="{52EF9B41-767E-4347-8D5B-1FF64F9E69A1}" type="datetimeFigureOut">
              <a:rPr lang="en-US" smtClean="0"/>
              <a:t>5/15/2021</a:t>
            </a:fld>
            <a:endParaRPr lang="en-US"/>
          </a:p>
        </p:txBody>
      </p:sp>
      <p:sp>
        <p:nvSpPr>
          <p:cNvPr id="5" name="Footer Placeholder 4">
            <a:extLst>
              <a:ext uri="{FF2B5EF4-FFF2-40B4-BE49-F238E27FC236}">
                <a16:creationId xmlns:a16="http://schemas.microsoft.com/office/drawing/2014/main" id="{64127E99-6AA7-E146-AA8E-EFB63A2BB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6B6BB-27BB-4D4F-9058-3D104452C936}"/>
              </a:ext>
            </a:extLst>
          </p:cNvPr>
          <p:cNvSpPr>
            <a:spLocks noGrp="1"/>
          </p:cNvSpPr>
          <p:nvPr>
            <p:ph type="sldNum" sz="quarter" idx="12"/>
          </p:nvPr>
        </p:nvSpPr>
        <p:spPr/>
        <p:txBody>
          <a:bodyPr/>
          <a:lstStyle/>
          <a:p>
            <a:fld id="{5CF0876C-EE42-0E4C-B184-B5AF9BB071C1}" type="slidenum">
              <a:rPr lang="en-US" smtClean="0"/>
              <a:t>‹#›</a:t>
            </a:fld>
            <a:endParaRPr lang="en-US"/>
          </a:p>
        </p:txBody>
      </p:sp>
    </p:spTree>
    <p:extLst>
      <p:ext uri="{BB962C8B-B14F-4D97-AF65-F5344CB8AC3E}">
        <p14:creationId xmlns:p14="http://schemas.microsoft.com/office/powerpoint/2010/main" val="22624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19EB0-DD99-8946-8458-D49E43483D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95FA9-F3D7-B14D-8F63-F21B99C550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7AFA6D-8506-1B45-92DF-AA896D09CFCE}"/>
              </a:ext>
            </a:extLst>
          </p:cNvPr>
          <p:cNvSpPr>
            <a:spLocks noGrp="1"/>
          </p:cNvSpPr>
          <p:nvPr>
            <p:ph type="dt" sz="half" idx="10"/>
          </p:nvPr>
        </p:nvSpPr>
        <p:spPr/>
        <p:txBody>
          <a:bodyPr/>
          <a:lstStyle/>
          <a:p>
            <a:fld id="{52EF9B41-767E-4347-8D5B-1FF64F9E69A1}" type="datetimeFigureOut">
              <a:rPr lang="en-US" smtClean="0"/>
              <a:t>5/15/2021</a:t>
            </a:fld>
            <a:endParaRPr lang="en-US"/>
          </a:p>
        </p:txBody>
      </p:sp>
      <p:sp>
        <p:nvSpPr>
          <p:cNvPr id="5" name="Footer Placeholder 4">
            <a:extLst>
              <a:ext uri="{FF2B5EF4-FFF2-40B4-BE49-F238E27FC236}">
                <a16:creationId xmlns:a16="http://schemas.microsoft.com/office/drawing/2014/main" id="{EF6CA8FE-D7C1-9842-BA18-14A41A4A0B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7499E-D583-6A48-A94D-39B23FB21BC7}"/>
              </a:ext>
            </a:extLst>
          </p:cNvPr>
          <p:cNvSpPr>
            <a:spLocks noGrp="1"/>
          </p:cNvSpPr>
          <p:nvPr>
            <p:ph type="sldNum" sz="quarter" idx="12"/>
          </p:nvPr>
        </p:nvSpPr>
        <p:spPr/>
        <p:txBody>
          <a:bodyPr/>
          <a:lstStyle/>
          <a:p>
            <a:fld id="{5CF0876C-EE42-0E4C-B184-B5AF9BB071C1}" type="slidenum">
              <a:rPr lang="en-US" smtClean="0"/>
              <a:t>‹#›</a:t>
            </a:fld>
            <a:endParaRPr lang="en-US"/>
          </a:p>
        </p:txBody>
      </p:sp>
    </p:spTree>
    <p:extLst>
      <p:ext uri="{BB962C8B-B14F-4D97-AF65-F5344CB8AC3E}">
        <p14:creationId xmlns:p14="http://schemas.microsoft.com/office/powerpoint/2010/main" val="2350787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F51A-D492-6D49-8882-C299C3232A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E78D61-8AEA-EC4E-B3BE-319CE9F951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027485-C98D-E24B-83A8-CA1B34DCF397}"/>
              </a:ext>
            </a:extLst>
          </p:cNvPr>
          <p:cNvSpPr>
            <a:spLocks noGrp="1"/>
          </p:cNvSpPr>
          <p:nvPr>
            <p:ph type="dt" sz="half" idx="10"/>
          </p:nvPr>
        </p:nvSpPr>
        <p:spPr/>
        <p:txBody>
          <a:bodyPr/>
          <a:lstStyle/>
          <a:p>
            <a:fld id="{52EF9B41-767E-4347-8D5B-1FF64F9E69A1}" type="datetimeFigureOut">
              <a:rPr lang="en-US" smtClean="0"/>
              <a:t>5/15/2021</a:t>
            </a:fld>
            <a:endParaRPr lang="en-US"/>
          </a:p>
        </p:txBody>
      </p:sp>
      <p:sp>
        <p:nvSpPr>
          <p:cNvPr id="5" name="Footer Placeholder 4">
            <a:extLst>
              <a:ext uri="{FF2B5EF4-FFF2-40B4-BE49-F238E27FC236}">
                <a16:creationId xmlns:a16="http://schemas.microsoft.com/office/drawing/2014/main" id="{F4357D6B-3A17-224B-9469-C63AB7DC57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246E-5144-4D48-9BC4-9DA6FC0BE947}"/>
              </a:ext>
            </a:extLst>
          </p:cNvPr>
          <p:cNvSpPr>
            <a:spLocks noGrp="1"/>
          </p:cNvSpPr>
          <p:nvPr>
            <p:ph type="sldNum" sz="quarter" idx="12"/>
          </p:nvPr>
        </p:nvSpPr>
        <p:spPr/>
        <p:txBody>
          <a:bodyPr/>
          <a:lstStyle/>
          <a:p>
            <a:fld id="{5CF0876C-EE42-0E4C-B184-B5AF9BB071C1}" type="slidenum">
              <a:rPr lang="en-US" smtClean="0"/>
              <a:t>‹#›</a:t>
            </a:fld>
            <a:endParaRPr lang="en-US"/>
          </a:p>
        </p:txBody>
      </p:sp>
    </p:spTree>
    <p:extLst>
      <p:ext uri="{BB962C8B-B14F-4D97-AF65-F5344CB8AC3E}">
        <p14:creationId xmlns:p14="http://schemas.microsoft.com/office/powerpoint/2010/main" val="1838966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48DD-A620-ED40-B39E-5E5B9EAB92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22495D-ED9F-7B4D-B43D-B6DC1367BC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ED5DE6-BE1D-2542-8A6F-995FE8B6CF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3D7904-759D-594A-B1E7-654AD80BE46D}"/>
              </a:ext>
            </a:extLst>
          </p:cNvPr>
          <p:cNvSpPr>
            <a:spLocks noGrp="1"/>
          </p:cNvSpPr>
          <p:nvPr>
            <p:ph type="dt" sz="half" idx="10"/>
          </p:nvPr>
        </p:nvSpPr>
        <p:spPr/>
        <p:txBody>
          <a:bodyPr/>
          <a:lstStyle/>
          <a:p>
            <a:fld id="{52EF9B41-767E-4347-8D5B-1FF64F9E69A1}" type="datetimeFigureOut">
              <a:rPr lang="en-US" smtClean="0"/>
              <a:t>5/15/2021</a:t>
            </a:fld>
            <a:endParaRPr lang="en-US"/>
          </a:p>
        </p:txBody>
      </p:sp>
      <p:sp>
        <p:nvSpPr>
          <p:cNvPr id="6" name="Footer Placeholder 5">
            <a:extLst>
              <a:ext uri="{FF2B5EF4-FFF2-40B4-BE49-F238E27FC236}">
                <a16:creationId xmlns:a16="http://schemas.microsoft.com/office/drawing/2014/main" id="{CEAE3DE1-9D24-B74B-9459-1009DEF58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59E82-05F0-2145-BC26-332E00243CAF}"/>
              </a:ext>
            </a:extLst>
          </p:cNvPr>
          <p:cNvSpPr>
            <a:spLocks noGrp="1"/>
          </p:cNvSpPr>
          <p:nvPr>
            <p:ph type="sldNum" sz="quarter" idx="12"/>
          </p:nvPr>
        </p:nvSpPr>
        <p:spPr/>
        <p:txBody>
          <a:bodyPr/>
          <a:lstStyle/>
          <a:p>
            <a:fld id="{5CF0876C-EE42-0E4C-B184-B5AF9BB071C1}" type="slidenum">
              <a:rPr lang="en-US" smtClean="0"/>
              <a:t>‹#›</a:t>
            </a:fld>
            <a:endParaRPr lang="en-US"/>
          </a:p>
        </p:txBody>
      </p:sp>
    </p:spTree>
    <p:extLst>
      <p:ext uri="{BB962C8B-B14F-4D97-AF65-F5344CB8AC3E}">
        <p14:creationId xmlns:p14="http://schemas.microsoft.com/office/powerpoint/2010/main" val="931790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2778-2F4B-984E-9B17-E87B435649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89699E-652A-C640-A03C-9879D343D2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A35F76-3C8E-5946-A76E-CD2C308217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62A54D-CB94-024F-A9CC-8DDFA60790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93C2E4-A6D8-194C-ABC0-730902FB6C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7D188E-F6A6-EC41-BA3D-85FCCF2A9251}"/>
              </a:ext>
            </a:extLst>
          </p:cNvPr>
          <p:cNvSpPr>
            <a:spLocks noGrp="1"/>
          </p:cNvSpPr>
          <p:nvPr>
            <p:ph type="dt" sz="half" idx="10"/>
          </p:nvPr>
        </p:nvSpPr>
        <p:spPr/>
        <p:txBody>
          <a:bodyPr/>
          <a:lstStyle/>
          <a:p>
            <a:fld id="{52EF9B41-767E-4347-8D5B-1FF64F9E69A1}" type="datetimeFigureOut">
              <a:rPr lang="en-US" smtClean="0"/>
              <a:t>5/15/2021</a:t>
            </a:fld>
            <a:endParaRPr lang="en-US"/>
          </a:p>
        </p:txBody>
      </p:sp>
      <p:sp>
        <p:nvSpPr>
          <p:cNvPr id="8" name="Footer Placeholder 7">
            <a:extLst>
              <a:ext uri="{FF2B5EF4-FFF2-40B4-BE49-F238E27FC236}">
                <a16:creationId xmlns:a16="http://schemas.microsoft.com/office/drawing/2014/main" id="{240B0ED7-34CE-594D-BB27-F05C6D49DA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989F76-1117-CB40-AB1F-EB77E13B2A78}"/>
              </a:ext>
            </a:extLst>
          </p:cNvPr>
          <p:cNvSpPr>
            <a:spLocks noGrp="1"/>
          </p:cNvSpPr>
          <p:nvPr>
            <p:ph type="sldNum" sz="quarter" idx="12"/>
          </p:nvPr>
        </p:nvSpPr>
        <p:spPr/>
        <p:txBody>
          <a:bodyPr/>
          <a:lstStyle/>
          <a:p>
            <a:fld id="{5CF0876C-EE42-0E4C-B184-B5AF9BB071C1}" type="slidenum">
              <a:rPr lang="en-US" smtClean="0"/>
              <a:t>‹#›</a:t>
            </a:fld>
            <a:endParaRPr lang="en-US"/>
          </a:p>
        </p:txBody>
      </p:sp>
    </p:spTree>
    <p:extLst>
      <p:ext uri="{BB962C8B-B14F-4D97-AF65-F5344CB8AC3E}">
        <p14:creationId xmlns:p14="http://schemas.microsoft.com/office/powerpoint/2010/main" val="428648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2E8A-2267-4C4F-AC48-DFD6AC70B8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55BAA8-E083-5E43-A2A5-514E424C0E97}"/>
              </a:ext>
            </a:extLst>
          </p:cNvPr>
          <p:cNvSpPr>
            <a:spLocks noGrp="1"/>
          </p:cNvSpPr>
          <p:nvPr>
            <p:ph type="dt" sz="half" idx="10"/>
          </p:nvPr>
        </p:nvSpPr>
        <p:spPr/>
        <p:txBody>
          <a:bodyPr/>
          <a:lstStyle/>
          <a:p>
            <a:fld id="{52EF9B41-767E-4347-8D5B-1FF64F9E69A1}" type="datetimeFigureOut">
              <a:rPr lang="en-US" smtClean="0"/>
              <a:t>5/15/2021</a:t>
            </a:fld>
            <a:endParaRPr lang="en-US"/>
          </a:p>
        </p:txBody>
      </p:sp>
      <p:sp>
        <p:nvSpPr>
          <p:cNvPr id="4" name="Footer Placeholder 3">
            <a:extLst>
              <a:ext uri="{FF2B5EF4-FFF2-40B4-BE49-F238E27FC236}">
                <a16:creationId xmlns:a16="http://schemas.microsoft.com/office/drawing/2014/main" id="{C05934BE-978F-4F47-AE3A-FCEDD6285E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316AA4-7843-EB46-A0B7-759D229BF1A1}"/>
              </a:ext>
            </a:extLst>
          </p:cNvPr>
          <p:cNvSpPr>
            <a:spLocks noGrp="1"/>
          </p:cNvSpPr>
          <p:nvPr>
            <p:ph type="sldNum" sz="quarter" idx="12"/>
          </p:nvPr>
        </p:nvSpPr>
        <p:spPr/>
        <p:txBody>
          <a:bodyPr/>
          <a:lstStyle/>
          <a:p>
            <a:fld id="{5CF0876C-EE42-0E4C-B184-B5AF9BB071C1}" type="slidenum">
              <a:rPr lang="en-US" smtClean="0"/>
              <a:t>‹#›</a:t>
            </a:fld>
            <a:endParaRPr lang="en-US"/>
          </a:p>
        </p:txBody>
      </p:sp>
    </p:spTree>
    <p:extLst>
      <p:ext uri="{BB962C8B-B14F-4D97-AF65-F5344CB8AC3E}">
        <p14:creationId xmlns:p14="http://schemas.microsoft.com/office/powerpoint/2010/main" val="724451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98B950-3A51-0D44-B749-4B126BDBF589}"/>
              </a:ext>
            </a:extLst>
          </p:cNvPr>
          <p:cNvSpPr>
            <a:spLocks noGrp="1"/>
          </p:cNvSpPr>
          <p:nvPr>
            <p:ph type="dt" sz="half" idx="10"/>
          </p:nvPr>
        </p:nvSpPr>
        <p:spPr/>
        <p:txBody>
          <a:bodyPr/>
          <a:lstStyle/>
          <a:p>
            <a:fld id="{52EF9B41-767E-4347-8D5B-1FF64F9E69A1}" type="datetimeFigureOut">
              <a:rPr lang="en-US" smtClean="0"/>
              <a:t>5/15/2021</a:t>
            </a:fld>
            <a:endParaRPr lang="en-US"/>
          </a:p>
        </p:txBody>
      </p:sp>
      <p:sp>
        <p:nvSpPr>
          <p:cNvPr id="3" name="Footer Placeholder 2">
            <a:extLst>
              <a:ext uri="{FF2B5EF4-FFF2-40B4-BE49-F238E27FC236}">
                <a16:creationId xmlns:a16="http://schemas.microsoft.com/office/drawing/2014/main" id="{7D008215-7AB9-B842-AE30-D28140C309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9F8751-54CB-054A-8769-A0F20D81A5AF}"/>
              </a:ext>
            </a:extLst>
          </p:cNvPr>
          <p:cNvSpPr>
            <a:spLocks noGrp="1"/>
          </p:cNvSpPr>
          <p:nvPr>
            <p:ph type="sldNum" sz="quarter" idx="12"/>
          </p:nvPr>
        </p:nvSpPr>
        <p:spPr/>
        <p:txBody>
          <a:bodyPr/>
          <a:lstStyle/>
          <a:p>
            <a:fld id="{5CF0876C-EE42-0E4C-B184-B5AF9BB071C1}" type="slidenum">
              <a:rPr lang="en-US" smtClean="0"/>
              <a:t>‹#›</a:t>
            </a:fld>
            <a:endParaRPr lang="en-US"/>
          </a:p>
        </p:txBody>
      </p:sp>
    </p:spTree>
    <p:extLst>
      <p:ext uri="{BB962C8B-B14F-4D97-AF65-F5344CB8AC3E}">
        <p14:creationId xmlns:p14="http://schemas.microsoft.com/office/powerpoint/2010/main" val="3367566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1D91B-BD0F-3044-B183-FD68FDAD41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DB95B8-962C-FF4D-B7BE-D77DFB8913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322640-39D7-A241-A738-15871C333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97B187-D412-9C48-A491-E5597B596B3C}"/>
              </a:ext>
            </a:extLst>
          </p:cNvPr>
          <p:cNvSpPr>
            <a:spLocks noGrp="1"/>
          </p:cNvSpPr>
          <p:nvPr>
            <p:ph type="dt" sz="half" idx="10"/>
          </p:nvPr>
        </p:nvSpPr>
        <p:spPr/>
        <p:txBody>
          <a:bodyPr/>
          <a:lstStyle/>
          <a:p>
            <a:fld id="{52EF9B41-767E-4347-8D5B-1FF64F9E69A1}" type="datetimeFigureOut">
              <a:rPr lang="en-US" smtClean="0"/>
              <a:t>5/15/2021</a:t>
            </a:fld>
            <a:endParaRPr lang="en-US"/>
          </a:p>
        </p:txBody>
      </p:sp>
      <p:sp>
        <p:nvSpPr>
          <p:cNvPr id="6" name="Footer Placeholder 5">
            <a:extLst>
              <a:ext uri="{FF2B5EF4-FFF2-40B4-BE49-F238E27FC236}">
                <a16:creationId xmlns:a16="http://schemas.microsoft.com/office/drawing/2014/main" id="{4FA0EE3B-248C-FA44-84A0-F893D18A07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1D825B-20B8-FE45-A6CC-3A2447981612}"/>
              </a:ext>
            </a:extLst>
          </p:cNvPr>
          <p:cNvSpPr>
            <a:spLocks noGrp="1"/>
          </p:cNvSpPr>
          <p:nvPr>
            <p:ph type="sldNum" sz="quarter" idx="12"/>
          </p:nvPr>
        </p:nvSpPr>
        <p:spPr/>
        <p:txBody>
          <a:bodyPr/>
          <a:lstStyle/>
          <a:p>
            <a:fld id="{5CF0876C-EE42-0E4C-B184-B5AF9BB071C1}" type="slidenum">
              <a:rPr lang="en-US" smtClean="0"/>
              <a:t>‹#›</a:t>
            </a:fld>
            <a:endParaRPr lang="en-US"/>
          </a:p>
        </p:txBody>
      </p:sp>
    </p:spTree>
    <p:extLst>
      <p:ext uri="{BB962C8B-B14F-4D97-AF65-F5344CB8AC3E}">
        <p14:creationId xmlns:p14="http://schemas.microsoft.com/office/powerpoint/2010/main" val="2262190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BF66-8D7A-114A-A541-018FAF3D42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C56207-DA79-C849-A81D-49F64E6F3D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4827ED-0C99-B246-B8B5-AAEDD7C81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AD4FCA-9F33-8540-A971-3296D8F1712C}"/>
              </a:ext>
            </a:extLst>
          </p:cNvPr>
          <p:cNvSpPr>
            <a:spLocks noGrp="1"/>
          </p:cNvSpPr>
          <p:nvPr>
            <p:ph type="dt" sz="half" idx="10"/>
          </p:nvPr>
        </p:nvSpPr>
        <p:spPr/>
        <p:txBody>
          <a:bodyPr/>
          <a:lstStyle/>
          <a:p>
            <a:fld id="{52EF9B41-767E-4347-8D5B-1FF64F9E69A1}" type="datetimeFigureOut">
              <a:rPr lang="en-US" smtClean="0"/>
              <a:t>5/15/2021</a:t>
            </a:fld>
            <a:endParaRPr lang="en-US"/>
          </a:p>
        </p:txBody>
      </p:sp>
      <p:sp>
        <p:nvSpPr>
          <p:cNvPr id="6" name="Footer Placeholder 5">
            <a:extLst>
              <a:ext uri="{FF2B5EF4-FFF2-40B4-BE49-F238E27FC236}">
                <a16:creationId xmlns:a16="http://schemas.microsoft.com/office/drawing/2014/main" id="{B247FF93-0FEF-3144-BF9F-252E44AF4D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8C078C-B9CD-A144-A781-AAE7FA9887FE}"/>
              </a:ext>
            </a:extLst>
          </p:cNvPr>
          <p:cNvSpPr>
            <a:spLocks noGrp="1"/>
          </p:cNvSpPr>
          <p:nvPr>
            <p:ph type="sldNum" sz="quarter" idx="12"/>
          </p:nvPr>
        </p:nvSpPr>
        <p:spPr/>
        <p:txBody>
          <a:bodyPr/>
          <a:lstStyle/>
          <a:p>
            <a:fld id="{5CF0876C-EE42-0E4C-B184-B5AF9BB071C1}" type="slidenum">
              <a:rPr lang="en-US" smtClean="0"/>
              <a:t>‹#›</a:t>
            </a:fld>
            <a:endParaRPr lang="en-US"/>
          </a:p>
        </p:txBody>
      </p:sp>
    </p:spTree>
    <p:extLst>
      <p:ext uri="{BB962C8B-B14F-4D97-AF65-F5344CB8AC3E}">
        <p14:creationId xmlns:p14="http://schemas.microsoft.com/office/powerpoint/2010/main" val="3552958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E5584-2665-2F41-BC0E-C1CF3D0418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ABB469-25E5-224B-8CD6-B8791D7321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5FE9E-0B0C-1C41-A487-33DE1A3C5B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F9B41-767E-4347-8D5B-1FF64F9E69A1}" type="datetimeFigureOut">
              <a:rPr lang="en-US" smtClean="0"/>
              <a:t>5/15/2021</a:t>
            </a:fld>
            <a:endParaRPr lang="en-US"/>
          </a:p>
        </p:txBody>
      </p:sp>
      <p:sp>
        <p:nvSpPr>
          <p:cNvPr id="5" name="Footer Placeholder 4">
            <a:extLst>
              <a:ext uri="{FF2B5EF4-FFF2-40B4-BE49-F238E27FC236}">
                <a16:creationId xmlns:a16="http://schemas.microsoft.com/office/drawing/2014/main" id="{FF6A6A4B-4461-6E4C-9A56-625F551486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58F443-73D6-8B4E-8E10-C4C13FAA72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0876C-EE42-0E4C-B184-B5AF9BB071C1}" type="slidenum">
              <a:rPr lang="en-US" smtClean="0"/>
              <a:t>‹#›</a:t>
            </a:fld>
            <a:endParaRPr lang="en-US"/>
          </a:p>
        </p:txBody>
      </p:sp>
    </p:spTree>
    <p:extLst>
      <p:ext uri="{BB962C8B-B14F-4D97-AF65-F5344CB8AC3E}">
        <p14:creationId xmlns:p14="http://schemas.microsoft.com/office/powerpoint/2010/main" val="2298078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5D7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7" name="Freeform: Shape 76">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ProjectPro | LinkedIn">
            <a:extLst>
              <a:ext uri="{FF2B5EF4-FFF2-40B4-BE49-F238E27FC236}">
                <a16:creationId xmlns:a16="http://schemas.microsoft.com/office/drawing/2014/main" id="{AF90D8F1-75AA-A040-B8B3-4F4932979AE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3693381" y="1176793"/>
            <a:ext cx="4548146" cy="454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65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0B42D70-CA86-4FB2-94CB-13B3C36A1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3429000"/>
            <a:ext cx="8629650" cy="32015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53AC6C-AF59-4435-A693-9E782470C1C6}"/>
              </a:ext>
            </a:extLst>
          </p:cNvPr>
          <p:cNvSpPr txBox="1"/>
          <p:nvPr/>
        </p:nvSpPr>
        <p:spPr>
          <a:xfrm>
            <a:off x="657224" y="997238"/>
            <a:ext cx="10496551" cy="2308324"/>
          </a:xfrm>
          <a:prstGeom prst="rect">
            <a:avLst/>
          </a:prstGeom>
          <a:noFill/>
        </p:spPr>
        <p:txBody>
          <a:bodyPr wrap="square">
            <a:spAutoFit/>
          </a:bodyPr>
          <a:lstStyle/>
          <a:p>
            <a:pPr algn="l"/>
            <a:r>
              <a:rPr lang="en-GB" b="0" i="0" dirty="0">
                <a:solidFill>
                  <a:srgbClr val="292929"/>
                </a:solidFill>
                <a:effectLst/>
                <a:latin typeface="charter"/>
              </a:rPr>
              <a:t>1- </a:t>
            </a:r>
            <a:r>
              <a:rPr lang="en-GB" b="1" i="0" dirty="0">
                <a:solidFill>
                  <a:srgbClr val="292929"/>
                </a:solidFill>
                <a:effectLst/>
                <a:latin typeface="charter"/>
              </a:rPr>
              <a:t>Encoder</a:t>
            </a:r>
            <a:r>
              <a:rPr lang="en-GB" b="0" i="0" dirty="0">
                <a:solidFill>
                  <a:srgbClr val="292929"/>
                </a:solidFill>
                <a:effectLst/>
                <a:latin typeface="charter"/>
              </a:rPr>
              <a:t>: In which the model learns how to reduce the input dimensions and compress the input data into an encoded representation.</a:t>
            </a:r>
          </a:p>
          <a:p>
            <a:pPr algn="l"/>
            <a:r>
              <a:rPr lang="en-GB" b="0" i="0" dirty="0">
                <a:solidFill>
                  <a:srgbClr val="292929"/>
                </a:solidFill>
                <a:effectLst/>
                <a:latin typeface="charter"/>
              </a:rPr>
              <a:t>2- </a:t>
            </a:r>
            <a:r>
              <a:rPr lang="en-GB" b="1" i="0" dirty="0">
                <a:solidFill>
                  <a:srgbClr val="292929"/>
                </a:solidFill>
                <a:effectLst/>
                <a:latin typeface="charter"/>
              </a:rPr>
              <a:t>Bottleneck</a:t>
            </a:r>
            <a:r>
              <a:rPr lang="en-GB" b="0" i="0" dirty="0">
                <a:solidFill>
                  <a:srgbClr val="292929"/>
                </a:solidFill>
                <a:effectLst/>
                <a:latin typeface="charter"/>
              </a:rPr>
              <a:t>: which is the layer that contains the compressed representation of the input data. This is the lowest possible dimensions of the input data.</a:t>
            </a:r>
          </a:p>
          <a:p>
            <a:pPr algn="l"/>
            <a:r>
              <a:rPr lang="en-GB" b="0" i="0" dirty="0">
                <a:solidFill>
                  <a:srgbClr val="292929"/>
                </a:solidFill>
                <a:effectLst/>
                <a:latin typeface="charter"/>
              </a:rPr>
              <a:t>3- </a:t>
            </a:r>
            <a:r>
              <a:rPr lang="en-GB" b="1" i="0" dirty="0">
                <a:solidFill>
                  <a:srgbClr val="292929"/>
                </a:solidFill>
                <a:effectLst/>
                <a:latin typeface="charter"/>
              </a:rPr>
              <a:t>Decoder</a:t>
            </a:r>
            <a:r>
              <a:rPr lang="en-GB" b="0" i="0" dirty="0">
                <a:solidFill>
                  <a:srgbClr val="292929"/>
                </a:solidFill>
                <a:effectLst/>
                <a:latin typeface="charter"/>
              </a:rPr>
              <a:t>: In which the model learns how to reconstruct the data from the encoded representation to be as close to the original input as possible.</a:t>
            </a:r>
          </a:p>
          <a:p>
            <a:pPr algn="l"/>
            <a:r>
              <a:rPr lang="en-GB" b="0" i="0" dirty="0">
                <a:solidFill>
                  <a:srgbClr val="292929"/>
                </a:solidFill>
                <a:effectLst/>
                <a:latin typeface="charter"/>
              </a:rPr>
              <a:t>4- </a:t>
            </a:r>
            <a:r>
              <a:rPr lang="en-GB" b="1" i="0" dirty="0">
                <a:solidFill>
                  <a:srgbClr val="292929"/>
                </a:solidFill>
                <a:effectLst/>
                <a:latin typeface="charter"/>
              </a:rPr>
              <a:t>Reconstruction</a:t>
            </a:r>
            <a:r>
              <a:rPr lang="en-GB" b="0" i="0" dirty="0">
                <a:solidFill>
                  <a:srgbClr val="292929"/>
                </a:solidFill>
                <a:effectLst/>
                <a:latin typeface="charter"/>
              </a:rPr>
              <a:t> </a:t>
            </a:r>
            <a:r>
              <a:rPr lang="en-GB" b="1" i="0" dirty="0">
                <a:solidFill>
                  <a:srgbClr val="292929"/>
                </a:solidFill>
                <a:effectLst/>
                <a:latin typeface="charter"/>
              </a:rPr>
              <a:t>Loss</a:t>
            </a:r>
            <a:r>
              <a:rPr lang="en-GB" b="0" i="0" dirty="0">
                <a:solidFill>
                  <a:srgbClr val="292929"/>
                </a:solidFill>
                <a:effectLst/>
                <a:latin typeface="charter"/>
              </a:rPr>
              <a:t>: This is the method that measures measure how well the decoder is performing and how close the output is to the original input.</a:t>
            </a:r>
          </a:p>
        </p:txBody>
      </p:sp>
      <p:sp>
        <p:nvSpPr>
          <p:cNvPr id="5" name="TextBox 4">
            <a:extLst>
              <a:ext uri="{FF2B5EF4-FFF2-40B4-BE49-F238E27FC236}">
                <a16:creationId xmlns:a16="http://schemas.microsoft.com/office/drawing/2014/main" id="{1F3306C1-0EBE-4842-8157-C543FF237359}"/>
              </a:ext>
            </a:extLst>
          </p:cNvPr>
          <p:cNvSpPr txBox="1"/>
          <p:nvPr/>
        </p:nvSpPr>
        <p:spPr>
          <a:xfrm>
            <a:off x="304799" y="151269"/>
            <a:ext cx="8867775" cy="646331"/>
          </a:xfrm>
          <a:prstGeom prst="rect">
            <a:avLst/>
          </a:prstGeom>
          <a:noFill/>
        </p:spPr>
        <p:txBody>
          <a:bodyPr wrap="square">
            <a:spAutoFit/>
          </a:bodyPr>
          <a:lstStyle/>
          <a:p>
            <a:pPr algn="l"/>
            <a:r>
              <a:rPr lang="en-GB" sz="3600" b="1" i="0" dirty="0">
                <a:solidFill>
                  <a:srgbClr val="0A2144"/>
                </a:solidFill>
                <a:effectLst/>
                <a:latin typeface="Montserrat"/>
              </a:rPr>
              <a:t>Autoencoders explained</a:t>
            </a:r>
          </a:p>
        </p:txBody>
      </p:sp>
    </p:spTree>
    <p:extLst>
      <p:ext uri="{BB962C8B-B14F-4D97-AF65-F5344CB8AC3E}">
        <p14:creationId xmlns:p14="http://schemas.microsoft.com/office/powerpoint/2010/main" val="1004115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93FA1F-5D21-46B4-A5E5-0A5BC1939F41}"/>
              </a:ext>
            </a:extLst>
          </p:cNvPr>
          <p:cNvSpPr txBox="1"/>
          <p:nvPr/>
        </p:nvSpPr>
        <p:spPr>
          <a:xfrm>
            <a:off x="304799" y="227469"/>
            <a:ext cx="8867775" cy="646331"/>
          </a:xfrm>
          <a:prstGeom prst="rect">
            <a:avLst/>
          </a:prstGeom>
          <a:noFill/>
        </p:spPr>
        <p:txBody>
          <a:bodyPr wrap="square">
            <a:spAutoFit/>
          </a:bodyPr>
          <a:lstStyle/>
          <a:p>
            <a:pPr algn="l"/>
            <a:r>
              <a:rPr lang="en-GB" sz="3600" b="1" i="0" dirty="0">
                <a:solidFill>
                  <a:srgbClr val="0A2144"/>
                </a:solidFill>
                <a:effectLst/>
                <a:latin typeface="Montserrat"/>
              </a:rPr>
              <a:t>Applications of Autoencoders</a:t>
            </a:r>
          </a:p>
        </p:txBody>
      </p:sp>
      <p:sp>
        <p:nvSpPr>
          <p:cNvPr id="8" name="TextBox 7">
            <a:extLst>
              <a:ext uri="{FF2B5EF4-FFF2-40B4-BE49-F238E27FC236}">
                <a16:creationId xmlns:a16="http://schemas.microsoft.com/office/drawing/2014/main" id="{602A5F5E-7160-4D78-94BF-67A3DCE45A9A}"/>
              </a:ext>
            </a:extLst>
          </p:cNvPr>
          <p:cNvSpPr txBox="1"/>
          <p:nvPr/>
        </p:nvSpPr>
        <p:spPr>
          <a:xfrm>
            <a:off x="609600" y="1591891"/>
            <a:ext cx="6096000" cy="2031325"/>
          </a:xfrm>
          <a:prstGeom prst="rect">
            <a:avLst/>
          </a:prstGeom>
          <a:noFill/>
        </p:spPr>
        <p:txBody>
          <a:bodyPr wrap="square">
            <a:spAutoFit/>
          </a:bodyPr>
          <a:lstStyle/>
          <a:p>
            <a:pPr marL="285750" indent="-285750">
              <a:buFont typeface="Arial" panose="020B0604020202020204" pitchFamily="34" charset="0"/>
              <a:buChar char="•"/>
            </a:pPr>
            <a:r>
              <a:rPr lang="en-IN" i="1" dirty="0">
                <a:solidFill>
                  <a:srgbClr val="292929"/>
                </a:solidFill>
                <a:effectLst/>
                <a:latin typeface="charter"/>
              </a:rPr>
              <a:t>Dimensionality Reduction</a:t>
            </a:r>
          </a:p>
          <a:p>
            <a:pPr marL="285750" indent="-285750">
              <a:buFont typeface="Arial" panose="020B0604020202020204" pitchFamily="34" charset="0"/>
              <a:buChar char="•"/>
            </a:pPr>
            <a:r>
              <a:rPr lang="en-IN" i="1" dirty="0">
                <a:solidFill>
                  <a:srgbClr val="292929"/>
                </a:solidFill>
                <a:effectLst/>
                <a:latin typeface="charter"/>
              </a:rPr>
              <a:t>Image Denoising</a:t>
            </a:r>
            <a:endParaRPr lang="en-IN" i="1" dirty="0">
              <a:solidFill>
                <a:srgbClr val="292929"/>
              </a:solidFill>
              <a:latin typeface="charter"/>
            </a:endParaRPr>
          </a:p>
          <a:p>
            <a:pPr marL="285750" indent="-285750">
              <a:buFont typeface="Arial" panose="020B0604020202020204" pitchFamily="34" charset="0"/>
              <a:buChar char="•"/>
            </a:pPr>
            <a:r>
              <a:rPr lang="en-IN" i="1" dirty="0">
                <a:solidFill>
                  <a:srgbClr val="292929"/>
                </a:solidFill>
                <a:effectLst/>
                <a:latin typeface="charter"/>
              </a:rPr>
              <a:t>Feature Extraction</a:t>
            </a:r>
          </a:p>
          <a:p>
            <a:pPr marL="285750" indent="-285750">
              <a:buFont typeface="Arial" panose="020B0604020202020204" pitchFamily="34" charset="0"/>
              <a:buChar char="•"/>
            </a:pPr>
            <a:r>
              <a:rPr lang="en-IN" i="1" dirty="0">
                <a:solidFill>
                  <a:srgbClr val="292929"/>
                </a:solidFill>
                <a:effectLst/>
                <a:latin typeface="charter"/>
              </a:rPr>
              <a:t>Data Compression</a:t>
            </a:r>
            <a:endParaRPr lang="en-IN" i="1" dirty="0">
              <a:solidFill>
                <a:srgbClr val="292929"/>
              </a:solidFill>
              <a:latin typeface="charter"/>
            </a:endParaRPr>
          </a:p>
          <a:p>
            <a:pPr marL="285750" indent="-285750">
              <a:buFont typeface="Arial" panose="020B0604020202020204" pitchFamily="34" charset="0"/>
              <a:buChar char="•"/>
            </a:pPr>
            <a:r>
              <a:rPr lang="en-IN" b="1" i="0" dirty="0">
                <a:solidFill>
                  <a:srgbClr val="292929"/>
                </a:solidFill>
                <a:effectLst/>
                <a:latin typeface="sohne"/>
              </a:rPr>
              <a:t>Anomaly Detection</a:t>
            </a:r>
          </a:p>
          <a:p>
            <a:pPr marL="285750" indent="-285750">
              <a:buFont typeface="Arial" panose="020B0604020202020204" pitchFamily="34" charset="0"/>
              <a:buChar char="•"/>
            </a:pPr>
            <a:r>
              <a:rPr lang="en-IN" i="0" dirty="0">
                <a:solidFill>
                  <a:srgbClr val="313B3F"/>
                </a:solidFill>
                <a:effectLst/>
                <a:latin typeface="inherit"/>
              </a:rPr>
              <a:t>Information retrieval</a:t>
            </a:r>
          </a:p>
          <a:p>
            <a:pPr marL="285750" indent="-285750">
              <a:buFont typeface="Arial" panose="020B0604020202020204" pitchFamily="34" charset="0"/>
              <a:buChar char="•"/>
            </a:pPr>
            <a:endParaRPr lang="en-IN" dirty="0"/>
          </a:p>
        </p:txBody>
      </p:sp>
      <p:pic>
        <p:nvPicPr>
          <p:cNvPr id="7170" name="Picture 2" descr="Aerospace | Free Full-Text | Unsupervised Anomaly Detection in Flight Data  Using Convolutional Variational Auto-Encoder | HTML">
            <a:extLst>
              <a:ext uri="{FF2B5EF4-FFF2-40B4-BE49-F238E27FC236}">
                <a16:creationId xmlns:a16="http://schemas.microsoft.com/office/drawing/2014/main" id="{5F3E2BCC-36DC-4C01-BF6F-25DBD32A1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237" y="1506166"/>
            <a:ext cx="7789863" cy="448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342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40DDFE3A-EF23-4F12-8655-EDB135AD3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65714"/>
            <a:ext cx="12192000" cy="38875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EB59DB-A26A-40BE-9325-7618EED57067}"/>
              </a:ext>
            </a:extLst>
          </p:cNvPr>
          <p:cNvSpPr txBox="1"/>
          <p:nvPr/>
        </p:nvSpPr>
        <p:spPr>
          <a:xfrm>
            <a:off x="209549" y="132114"/>
            <a:ext cx="8867775" cy="646331"/>
          </a:xfrm>
          <a:prstGeom prst="rect">
            <a:avLst/>
          </a:prstGeom>
          <a:noFill/>
        </p:spPr>
        <p:txBody>
          <a:bodyPr wrap="square">
            <a:spAutoFit/>
          </a:bodyPr>
          <a:lstStyle/>
          <a:p>
            <a:pPr algn="l"/>
            <a:r>
              <a:rPr lang="en-GB" sz="3600" b="1" dirty="0">
                <a:solidFill>
                  <a:srgbClr val="0A2144"/>
                </a:solidFill>
                <a:latin typeface="Montserrat"/>
              </a:rPr>
              <a:t>Denoising the data</a:t>
            </a:r>
            <a:endParaRPr lang="en-GB" sz="3600" b="1" i="0" dirty="0">
              <a:solidFill>
                <a:srgbClr val="0A2144"/>
              </a:solidFill>
              <a:effectLst/>
              <a:latin typeface="Montserrat"/>
            </a:endParaRPr>
          </a:p>
        </p:txBody>
      </p:sp>
      <p:sp>
        <p:nvSpPr>
          <p:cNvPr id="7" name="TextBox 6">
            <a:extLst>
              <a:ext uri="{FF2B5EF4-FFF2-40B4-BE49-F238E27FC236}">
                <a16:creationId xmlns:a16="http://schemas.microsoft.com/office/drawing/2014/main" id="{850EE5B2-E926-4BAA-B7EA-869073A9A9F2}"/>
              </a:ext>
            </a:extLst>
          </p:cNvPr>
          <p:cNvSpPr txBox="1"/>
          <p:nvPr/>
        </p:nvSpPr>
        <p:spPr>
          <a:xfrm>
            <a:off x="5419725" y="1167913"/>
            <a:ext cx="6353176" cy="1477328"/>
          </a:xfrm>
          <a:prstGeom prst="rect">
            <a:avLst/>
          </a:prstGeom>
          <a:noFill/>
        </p:spPr>
        <p:txBody>
          <a:bodyPr wrap="square">
            <a:spAutoFit/>
          </a:bodyPr>
          <a:lstStyle/>
          <a:p>
            <a:r>
              <a:rPr lang="en-GB" b="0" i="0" dirty="0">
                <a:solidFill>
                  <a:srgbClr val="292929"/>
                </a:solidFill>
                <a:effectLst/>
                <a:latin typeface="charter"/>
              </a:rPr>
              <a:t>we would like to have our autoencoder is sensitive to reconstruct our latent space representation and insensitive enough to generalize the encoding of input data. One of the ways of such a method is to corrupt the input data, adding random noise to input data and then encode that corrupted data.</a:t>
            </a:r>
            <a:endParaRPr lang="en-IN" dirty="0"/>
          </a:p>
        </p:txBody>
      </p:sp>
      <p:sp>
        <p:nvSpPr>
          <p:cNvPr id="9" name="TextBox 8">
            <a:extLst>
              <a:ext uri="{FF2B5EF4-FFF2-40B4-BE49-F238E27FC236}">
                <a16:creationId xmlns:a16="http://schemas.microsoft.com/office/drawing/2014/main" id="{5420F649-CEE0-4A2C-A1A4-8C56613F88B2}"/>
              </a:ext>
            </a:extLst>
          </p:cNvPr>
          <p:cNvSpPr txBox="1"/>
          <p:nvPr/>
        </p:nvSpPr>
        <p:spPr>
          <a:xfrm>
            <a:off x="485774" y="1167913"/>
            <a:ext cx="4867276" cy="1477328"/>
          </a:xfrm>
          <a:prstGeom prst="rect">
            <a:avLst/>
          </a:prstGeom>
          <a:noFill/>
        </p:spPr>
        <p:txBody>
          <a:bodyPr wrap="square">
            <a:spAutoFit/>
          </a:bodyPr>
          <a:lstStyle/>
          <a:p>
            <a:r>
              <a:rPr lang="en-GB" b="0" i="0" dirty="0">
                <a:solidFill>
                  <a:srgbClr val="292929"/>
                </a:solidFill>
                <a:effectLst/>
                <a:latin typeface="charter"/>
              </a:rPr>
              <a:t>Denoising or noise reduction is the process of removing noise from a signal. This can be an image, audio or a document. You can train an Autoencoder network to learn how to remove noise from pictures.</a:t>
            </a:r>
            <a:endParaRPr lang="en-IN" dirty="0"/>
          </a:p>
        </p:txBody>
      </p:sp>
    </p:spTree>
    <p:extLst>
      <p:ext uri="{BB962C8B-B14F-4D97-AF65-F5344CB8AC3E}">
        <p14:creationId xmlns:p14="http://schemas.microsoft.com/office/powerpoint/2010/main" val="2345836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F38941-132E-4E21-9BFF-DA7C607E3FE6}"/>
              </a:ext>
            </a:extLst>
          </p:cNvPr>
          <p:cNvSpPr txBox="1"/>
          <p:nvPr/>
        </p:nvSpPr>
        <p:spPr>
          <a:xfrm>
            <a:off x="304799" y="227469"/>
            <a:ext cx="8867775" cy="646331"/>
          </a:xfrm>
          <a:prstGeom prst="rect">
            <a:avLst/>
          </a:prstGeom>
          <a:noFill/>
        </p:spPr>
        <p:txBody>
          <a:bodyPr wrap="square">
            <a:spAutoFit/>
          </a:bodyPr>
          <a:lstStyle/>
          <a:p>
            <a:pPr algn="l"/>
            <a:r>
              <a:rPr lang="en-GB" sz="3600" i="0" dirty="0">
                <a:solidFill>
                  <a:srgbClr val="0A2144"/>
                </a:solidFill>
                <a:effectLst/>
                <a:latin typeface="Montserrat"/>
              </a:rPr>
              <a:t>Evaluation parameters – Confusion matrix</a:t>
            </a:r>
          </a:p>
        </p:txBody>
      </p:sp>
      <p:pic>
        <p:nvPicPr>
          <p:cNvPr id="5" name="table">
            <a:extLst>
              <a:ext uri="{FF2B5EF4-FFF2-40B4-BE49-F238E27FC236}">
                <a16:creationId xmlns:a16="http://schemas.microsoft.com/office/drawing/2014/main" id="{C48CF5EF-3756-4D55-82D8-26A3583F5F54}"/>
              </a:ext>
            </a:extLst>
          </p:cNvPr>
          <p:cNvPicPr>
            <a:picLocks noChangeAspect="1"/>
          </p:cNvPicPr>
          <p:nvPr/>
        </p:nvPicPr>
        <p:blipFill>
          <a:blip r:embed="rId2"/>
          <a:stretch>
            <a:fillRect/>
          </a:stretch>
        </p:blipFill>
        <p:spPr>
          <a:xfrm>
            <a:off x="2199661" y="2295680"/>
            <a:ext cx="2920481" cy="3081928"/>
          </a:xfrm>
          <a:prstGeom prst="rect">
            <a:avLst/>
          </a:prstGeom>
        </p:spPr>
      </p:pic>
      <mc:AlternateContent xmlns:mc="http://schemas.openxmlformats.org/markup-compatibility/2006" xmlns:a14="http://schemas.microsoft.com/office/drawing/2010/main">
        <mc:Choice Requires="a14">
          <p:sp>
            <p:nvSpPr>
              <p:cNvPr id="6" name="Callout: Line 5">
                <a:extLst>
                  <a:ext uri="{FF2B5EF4-FFF2-40B4-BE49-F238E27FC236}">
                    <a16:creationId xmlns:a16="http://schemas.microsoft.com/office/drawing/2014/main" id="{6DBC5BCE-3D83-4549-8022-28A23BFE5915}"/>
                  </a:ext>
                </a:extLst>
              </p:cNvPr>
              <p:cNvSpPr/>
              <p:nvPr/>
            </p:nvSpPr>
            <p:spPr>
              <a:xfrm>
                <a:off x="5622596" y="5483038"/>
                <a:ext cx="4255121" cy="815288"/>
              </a:xfrm>
              <a:prstGeom prst="borderCallout1">
                <a:avLst>
                  <a:gd name="adj1" fmla="val 54180"/>
                  <a:gd name="adj2" fmla="val 106"/>
                  <a:gd name="adj3" fmla="val -76458"/>
                  <a:gd name="adj4" fmla="val -11561"/>
                </a:avLst>
              </a:prstGeom>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ts val="800"/>
                  </a:spcBef>
                  <a:spcAft>
                    <a:spcPts val="800"/>
                  </a:spcAft>
                </a:pPr>
                <a14:m>
                  <m:oMathPara xmlns:m="http://schemas.openxmlformats.org/officeDocument/2006/math">
                    <m:oMathParaPr>
                      <m:jc m:val="centerGroup"/>
                    </m:oMathParaPr>
                    <m:oMath xmlns:m="http://schemas.openxmlformats.org/officeDocument/2006/math">
                      <m:r>
                        <a:rPr lang="en-IN" sz="2133" b="0" i="1" smtClean="0">
                          <a:latin typeface="Cambria Math" panose="02040503050406030204" pitchFamily="18" charset="0"/>
                        </a:rPr>
                        <m:t>𝑅𝑒𝑐𝑎𝑙𝑙</m:t>
                      </m:r>
                      <m:r>
                        <a:rPr lang="en-IN" sz="2133" b="0" i="1" smtClean="0">
                          <a:latin typeface="Cambria Math" panose="02040503050406030204" pitchFamily="18" charset="0"/>
                        </a:rPr>
                        <m:t> </m:t>
                      </m:r>
                      <m:r>
                        <a:rPr lang="en-IN" sz="2133" b="0" i="1" smtClean="0">
                          <a:latin typeface="Cambria Math" panose="02040503050406030204" pitchFamily="18" charset="0"/>
                        </a:rPr>
                        <m:t>𝑜𝑟</m:t>
                      </m:r>
                      <m:r>
                        <a:rPr lang="en-IN" sz="2133" b="0" i="1" smtClean="0">
                          <a:latin typeface="Cambria Math" panose="02040503050406030204" pitchFamily="18" charset="0"/>
                        </a:rPr>
                        <m:t> </m:t>
                      </m:r>
                      <m:r>
                        <a:rPr lang="en-IN" sz="2133" i="1">
                          <a:latin typeface="Cambria Math" panose="02040503050406030204" pitchFamily="18" charset="0"/>
                        </a:rPr>
                        <m:t>𝑆𝑒𝑛𝑠𝑖𝑡𝑖𝑣𝑖𝑡𝑦</m:t>
                      </m:r>
                      <m:r>
                        <a:rPr lang="en-IN" sz="2133">
                          <a:latin typeface="Cambria Math" panose="02040503050406030204" pitchFamily="18" charset="0"/>
                        </a:rPr>
                        <m:t>=</m:t>
                      </m:r>
                      <m:f>
                        <m:fPr>
                          <m:ctrlPr>
                            <a:rPr lang="en-IN" sz="2133" i="1">
                              <a:latin typeface="Cambria Math" panose="02040503050406030204" pitchFamily="18" charset="0"/>
                            </a:rPr>
                          </m:ctrlPr>
                        </m:fPr>
                        <m:num>
                          <m:r>
                            <a:rPr lang="en-IN" sz="2133" i="1">
                              <a:latin typeface="Cambria Math" panose="02040503050406030204" pitchFamily="18" charset="0"/>
                            </a:rPr>
                            <m:t>𝑇𝑃</m:t>
                          </m:r>
                        </m:num>
                        <m:den>
                          <m:r>
                            <a:rPr lang="en-IN" sz="2133" i="1">
                              <a:latin typeface="Cambria Math" panose="02040503050406030204" pitchFamily="18" charset="0"/>
                            </a:rPr>
                            <m:t>𝑇𝑃</m:t>
                          </m:r>
                          <m:r>
                            <a:rPr lang="en-IN" sz="2133">
                              <a:latin typeface="Cambria Math" panose="02040503050406030204" pitchFamily="18" charset="0"/>
                            </a:rPr>
                            <m:t>+</m:t>
                          </m:r>
                          <m:r>
                            <a:rPr lang="en-IN" sz="2133" i="1">
                              <a:latin typeface="Cambria Math" panose="02040503050406030204" pitchFamily="18" charset="0"/>
                            </a:rPr>
                            <m:t>𝐹𝑁</m:t>
                          </m:r>
                        </m:den>
                      </m:f>
                    </m:oMath>
                  </m:oMathPara>
                </a14:m>
                <a:endParaRPr lang="en-IN" sz="2133" dirty="0"/>
              </a:p>
            </p:txBody>
          </p:sp>
        </mc:Choice>
        <mc:Fallback xmlns="">
          <p:sp>
            <p:nvSpPr>
              <p:cNvPr id="6" name="Callout: Line 5">
                <a:extLst>
                  <a:ext uri="{FF2B5EF4-FFF2-40B4-BE49-F238E27FC236}">
                    <a16:creationId xmlns:a16="http://schemas.microsoft.com/office/drawing/2014/main" id="{6DBC5BCE-3D83-4549-8022-28A23BFE5915}"/>
                  </a:ext>
                </a:extLst>
              </p:cNvPr>
              <p:cNvSpPr>
                <a:spLocks noRot="1" noChangeAspect="1" noMove="1" noResize="1" noEditPoints="1" noAdjustHandles="1" noChangeArrowheads="1" noChangeShapeType="1" noTextEdit="1"/>
              </p:cNvSpPr>
              <p:nvPr/>
            </p:nvSpPr>
            <p:spPr>
              <a:xfrm>
                <a:off x="5622596" y="5483038"/>
                <a:ext cx="4255121" cy="815288"/>
              </a:xfrm>
              <a:prstGeom prst="borderCallout1">
                <a:avLst>
                  <a:gd name="adj1" fmla="val 54180"/>
                  <a:gd name="adj2" fmla="val 106"/>
                  <a:gd name="adj3" fmla="val -76458"/>
                  <a:gd name="adj4" fmla="val -11561"/>
                </a:avLst>
              </a:prstGeom>
              <a:blipFill>
                <a:blip r:embed="rId3"/>
                <a:stretch>
                  <a:fillRect/>
                </a:stretch>
              </a:blipFill>
              <a:ln>
                <a:solidFill>
                  <a:schemeClr val="accent5">
                    <a:lumMod val="75000"/>
                  </a:schemeClr>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Callout: Line 6">
                <a:extLst>
                  <a:ext uri="{FF2B5EF4-FFF2-40B4-BE49-F238E27FC236}">
                    <a16:creationId xmlns:a16="http://schemas.microsoft.com/office/drawing/2014/main" id="{1063103D-D4F7-48EC-8C8C-50F5189B13E7}"/>
                  </a:ext>
                </a:extLst>
              </p:cNvPr>
              <p:cNvSpPr/>
              <p:nvPr/>
            </p:nvSpPr>
            <p:spPr>
              <a:xfrm>
                <a:off x="5609774" y="2223092"/>
                <a:ext cx="3419140" cy="815288"/>
              </a:xfrm>
              <a:prstGeom prst="borderCallout1">
                <a:avLst>
                  <a:gd name="adj1" fmla="val 43443"/>
                  <a:gd name="adj2" fmla="val 74"/>
                  <a:gd name="adj3" fmla="val 151150"/>
                  <a:gd name="adj4" fmla="val -10502"/>
                </a:avLst>
              </a:prstGeom>
            </p:spPr>
            <p:style>
              <a:lnRef idx="2">
                <a:schemeClr val="dk1"/>
              </a:lnRef>
              <a:fillRef idx="1">
                <a:schemeClr val="lt1"/>
              </a:fillRef>
              <a:effectRef idx="0">
                <a:schemeClr val="dk1"/>
              </a:effectRef>
              <a:fontRef idx="minor">
                <a:schemeClr val="dk1"/>
              </a:fontRef>
            </p:style>
            <p:txBody>
              <a:bodyPr wrap="square" anchor="ctr">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ts val="800"/>
                  </a:spcBef>
                  <a:spcAft>
                    <a:spcPts val="800"/>
                  </a:spcAft>
                </a:pPr>
                <a14:m>
                  <m:oMathPara xmlns:m="http://schemas.openxmlformats.org/officeDocument/2006/math">
                    <m:oMathParaPr>
                      <m:jc m:val="centerGroup"/>
                    </m:oMathParaPr>
                    <m:oMath xmlns:m="http://schemas.openxmlformats.org/officeDocument/2006/math">
                      <m:r>
                        <a:rPr lang="en-IN" sz="2133" i="1">
                          <a:latin typeface="Cambria Math" panose="02040503050406030204" pitchFamily="18" charset="0"/>
                        </a:rPr>
                        <m:t>𝑆𝑝𝑒𝑐𝑖𝑓𝑖𝑐𝑖𝑡𝑦</m:t>
                      </m:r>
                      <m:r>
                        <a:rPr lang="en-IN" sz="2133">
                          <a:latin typeface="Cambria Math" panose="02040503050406030204" pitchFamily="18" charset="0"/>
                        </a:rPr>
                        <m:t>=</m:t>
                      </m:r>
                      <m:f>
                        <m:fPr>
                          <m:ctrlPr>
                            <a:rPr lang="en-IN" sz="2133" i="1">
                              <a:latin typeface="Cambria Math" panose="02040503050406030204" pitchFamily="18" charset="0"/>
                            </a:rPr>
                          </m:ctrlPr>
                        </m:fPr>
                        <m:num>
                          <m:r>
                            <a:rPr lang="en-IN" sz="2133" i="1">
                              <a:latin typeface="Cambria Math" panose="02040503050406030204" pitchFamily="18" charset="0"/>
                            </a:rPr>
                            <m:t>𝑇𝑁</m:t>
                          </m:r>
                        </m:num>
                        <m:den>
                          <m:r>
                            <a:rPr lang="en-IN" sz="2133" i="1">
                              <a:latin typeface="Cambria Math" panose="02040503050406030204" pitchFamily="18" charset="0"/>
                            </a:rPr>
                            <m:t>𝑇𝑁</m:t>
                          </m:r>
                          <m:r>
                            <a:rPr lang="en-IN" sz="2133">
                              <a:latin typeface="Cambria Math" panose="02040503050406030204" pitchFamily="18" charset="0"/>
                            </a:rPr>
                            <m:t>+</m:t>
                          </m:r>
                          <m:r>
                            <a:rPr lang="en-IN" sz="2133" i="1">
                              <a:latin typeface="Cambria Math" panose="02040503050406030204" pitchFamily="18" charset="0"/>
                            </a:rPr>
                            <m:t>𝐹𝑃</m:t>
                          </m:r>
                        </m:den>
                      </m:f>
                    </m:oMath>
                  </m:oMathPara>
                </a14:m>
                <a:endParaRPr lang="en-IN" sz="2133" dirty="0"/>
              </a:p>
            </p:txBody>
          </p:sp>
        </mc:Choice>
        <mc:Fallback xmlns="">
          <p:sp>
            <p:nvSpPr>
              <p:cNvPr id="7" name="Callout: Line 6">
                <a:extLst>
                  <a:ext uri="{FF2B5EF4-FFF2-40B4-BE49-F238E27FC236}">
                    <a16:creationId xmlns:a16="http://schemas.microsoft.com/office/drawing/2014/main" id="{1063103D-D4F7-48EC-8C8C-50F5189B13E7}"/>
                  </a:ext>
                </a:extLst>
              </p:cNvPr>
              <p:cNvSpPr>
                <a:spLocks noRot="1" noChangeAspect="1" noMove="1" noResize="1" noEditPoints="1" noAdjustHandles="1" noChangeArrowheads="1" noChangeShapeType="1" noTextEdit="1"/>
              </p:cNvSpPr>
              <p:nvPr/>
            </p:nvSpPr>
            <p:spPr>
              <a:xfrm>
                <a:off x="5609774" y="2223092"/>
                <a:ext cx="3419140" cy="815288"/>
              </a:xfrm>
              <a:prstGeom prst="borderCallout1">
                <a:avLst>
                  <a:gd name="adj1" fmla="val 43443"/>
                  <a:gd name="adj2" fmla="val 74"/>
                  <a:gd name="adj3" fmla="val 151150"/>
                  <a:gd name="adj4" fmla="val -10502"/>
                </a:avLst>
              </a:prstGeom>
              <a:blipFill>
                <a:blip r:embed="rId4"/>
                <a:stretch>
                  <a:fillRect/>
                </a:stretch>
              </a:blipFill>
            </p:spPr>
            <p:txBody>
              <a:bodyPr/>
              <a:lstStyle/>
              <a:p>
                <a:r>
                  <a:rPr lang="en-IN">
                    <a:noFill/>
                  </a:rPr>
                  <a:t> </a:t>
                </a:r>
              </a:p>
            </p:txBody>
          </p:sp>
        </mc:Fallback>
      </mc:AlternateContent>
      <p:sp>
        <p:nvSpPr>
          <p:cNvPr id="8" name="Rectangle: Rounded Corners 7">
            <a:extLst>
              <a:ext uri="{FF2B5EF4-FFF2-40B4-BE49-F238E27FC236}">
                <a16:creationId xmlns:a16="http://schemas.microsoft.com/office/drawing/2014/main" id="{228264BA-AF61-4BB8-B8BD-C02928BDBCF9}"/>
              </a:ext>
            </a:extLst>
          </p:cNvPr>
          <p:cNvSpPr/>
          <p:nvPr/>
        </p:nvSpPr>
        <p:spPr>
          <a:xfrm>
            <a:off x="3328474" y="3473162"/>
            <a:ext cx="1922963" cy="558681"/>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9" name="Rectangle: Rounded Corners 8">
            <a:extLst>
              <a:ext uri="{FF2B5EF4-FFF2-40B4-BE49-F238E27FC236}">
                <a16:creationId xmlns:a16="http://schemas.microsoft.com/office/drawing/2014/main" id="{87851079-2765-474E-BB5A-D20CB511FB7D}"/>
              </a:ext>
            </a:extLst>
          </p:cNvPr>
          <p:cNvSpPr/>
          <p:nvPr/>
        </p:nvSpPr>
        <p:spPr>
          <a:xfrm>
            <a:off x="3328474" y="4446894"/>
            <a:ext cx="1922964" cy="619668"/>
          </a:xfrm>
          <a:prstGeom prst="roundRect">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mc:AlternateContent xmlns:mc="http://schemas.openxmlformats.org/markup-compatibility/2006" xmlns:a14="http://schemas.microsoft.com/office/drawing/2010/main">
        <mc:Choice Requires="a14">
          <p:sp>
            <p:nvSpPr>
              <p:cNvPr id="10" name="Callout: Line 9">
                <a:extLst>
                  <a:ext uri="{FF2B5EF4-FFF2-40B4-BE49-F238E27FC236}">
                    <a16:creationId xmlns:a16="http://schemas.microsoft.com/office/drawing/2014/main" id="{180EAA04-8C18-4DB2-9FB2-57150BC78E46}"/>
                  </a:ext>
                </a:extLst>
              </p:cNvPr>
              <p:cNvSpPr/>
              <p:nvPr/>
            </p:nvSpPr>
            <p:spPr>
              <a:xfrm>
                <a:off x="5609774" y="3954365"/>
                <a:ext cx="4255121" cy="815288"/>
              </a:xfrm>
              <a:prstGeom prst="borderCallout1">
                <a:avLst>
                  <a:gd name="adj1" fmla="val 54180"/>
                  <a:gd name="adj2" fmla="val 106"/>
                  <a:gd name="adj3" fmla="val 55994"/>
                  <a:gd name="adj4" fmla="val -11766"/>
                </a:avLst>
              </a:prstGeom>
              <a:ln>
                <a:solidFill>
                  <a:schemeClr val="accent5">
                    <a:lumMod val="75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ts val="800"/>
                  </a:spcBef>
                  <a:spcAft>
                    <a:spcPts val="800"/>
                  </a:spcAft>
                </a:pPr>
                <a14:m>
                  <m:oMathPara xmlns:m="http://schemas.openxmlformats.org/officeDocument/2006/math">
                    <m:oMathParaPr>
                      <m:jc m:val="centerGroup"/>
                    </m:oMathParaPr>
                    <m:oMath xmlns:m="http://schemas.openxmlformats.org/officeDocument/2006/math">
                      <m:r>
                        <a:rPr lang="en-IN" sz="2133" b="0" i="1" smtClean="0">
                          <a:latin typeface="Cambria Math" panose="02040503050406030204" pitchFamily="18" charset="0"/>
                        </a:rPr>
                        <m:t>𝑃𝑟𝑒𝑐𝑖𝑠𝑖𝑜𝑛</m:t>
                      </m:r>
                      <m:r>
                        <a:rPr lang="en-IN" sz="2133">
                          <a:latin typeface="Cambria Math" panose="02040503050406030204" pitchFamily="18" charset="0"/>
                        </a:rPr>
                        <m:t>=</m:t>
                      </m:r>
                      <m:f>
                        <m:fPr>
                          <m:ctrlPr>
                            <a:rPr lang="en-IN" sz="2133" i="1">
                              <a:latin typeface="Cambria Math" panose="02040503050406030204" pitchFamily="18" charset="0"/>
                            </a:rPr>
                          </m:ctrlPr>
                        </m:fPr>
                        <m:num>
                          <m:r>
                            <a:rPr lang="en-IN" sz="2133" i="1">
                              <a:latin typeface="Cambria Math" panose="02040503050406030204" pitchFamily="18" charset="0"/>
                            </a:rPr>
                            <m:t>𝑇𝑃</m:t>
                          </m:r>
                        </m:num>
                        <m:den>
                          <m:r>
                            <a:rPr lang="en-IN" sz="2133" i="1">
                              <a:latin typeface="Cambria Math" panose="02040503050406030204" pitchFamily="18" charset="0"/>
                            </a:rPr>
                            <m:t>𝑇𝑃</m:t>
                          </m:r>
                          <m:r>
                            <a:rPr lang="en-IN" sz="2133">
                              <a:latin typeface="Cambria Math" panose="02040503050406030204" pitchFamily="18" charset="0"/>
                            </a:rPr>
                            <m:t>+</m:t>
                          </m:r>
                          <m:r>
                            <a:rPr lang="en-IN" sz="2133" i="1">
                              <a:latin typeface="Cambria Math" panose="02040503050406030204" pitchFamily="18" charset="0"/>
                            </a:rPr>
                            <m:t>𝐹</m:t>
                          </m:r>
                          <m:r>
                            <a:rPr lang="en-IN" sz="2133" b="0" i="1" smtClean="0">
                              <a:latin typeface="Cambria Math" panose="02040503050406030204" pitchFamily="18" charset="0"/>
                            </a:rPr>
                            <m:t>𝑃</m:t>
                          </m:r>
                        </m:den>
                      </m:f>
                    </m:oMath>
                  </m:oMathPara>
                </a14:m>
                <a:endParaRPr lang="en-IN" sz="2133" dirty="0"/>
              </a:p>
            </p:txBody>
          </p:sp>
        </mc:Choice>
        <mc:Fallback xmlns="">
          <p:sp>
            <p:nvSpPr>
              <p:cNvPr id="10" name="Callout: Line 9">
                <a:extLst>
                  <a:ext uri="{FF2B5EF4-FFF2-40B4-BE49-F238E27FC236}">
                    <a16:creationId xmlns:a16="http://schemas.microsoft.com/office/drawing/2014/main" id="{180EAA04-8C18-4DB2-9FB2-57150BC78E46}"/>
                  </a:ext>
                </a:extLst>
              </p:cNvPr>
              <p:cNvSpPr>
                <a:spLocks noRot="1" noChangeAspect="1" noMove="1" noResize="1" noEditPoints="1" noAdjustHandles="1" noChangeArrowheads="1" noChangeShapeType="1" noTextEdit="1"/>
              </p:cNvSpPr>
              <p:nvPr/>
            </p:nvSpPr>
            <p:spPr>
              <a:xfrm>
                <a:off x="5609774" y="3954365"/>
                <a:ext cx="4255121" cy="815288"/>
              </a:xfrm>
              <a:prstGeom prst="borderCallout1">
                <a:avLst>
                  <a:gd name="adj1" fmla="val 54180"/>
                  <a:gd name="adj2" fmla="val 106"/>
                  <a:gd name="adj3" fmla="val 55994"/>
                  <a:gd name="adj4" fmla="val -11766"/>
                </a:avLst>
              </a:prstGeom>
              <a:blipFill>
                <a:blip r:embed="rId5"/>
                <a:stretch>
                  <a:fillRect/>
                </a:stretch>
              </a:blipFill>
              <a:ln>
                <a:solidFill>
                  <a:schemeClr val="accent5">
                    <a:lumMod val="75000"/>
                  </a:schemeClr>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Callout: Line 10">
                <a:extLst>
                  <a:ext uri="{FF2B5EF4-FFF2-40B4-BE49-F238E27FC236}">
                    <a16:creationId xmlns:a16="http://schemas.microsoft.com/office/drawing/2014/main" id="{E3997112-3DF8-44DA-95A4-2D818AD3B62C}"/>
                  </a:ext>
                </a:extLst>
              </p:cNvPr>
              <p:cNvSpPr/>
              <p:nvPr/>
            </p:nvSpPr>
            <p:spPr>
              <a:xfrm>
                <a:off x="5466083" y="1102063"/>
                <a:ext cx="3419140" cy="815288"/>
              </a:xfrm>
              <a:prstGeom prst="borderCallout1">
                <a:avLst>
                  <a:gd name="adj1" fmla="val 43443"/>
                  <a:gd name="adj2" fmla="val 74"/>
                  <a:gd name="adj3" fmla="val 151150"/>
                  <a:gd name="adj4" fmla="val -10502"/>
                </a:avLst>
              </a:prstGeom>
            </p:spPr>
            <p:style>
              <a:lnRef idx="2">
                <a:schemeClr val="dk1"/>
              </a:lnRef>
              <a:fillRef idx="1">
                <a:schemeClr val="lt1"/>
              </a:fillRef>
              <a:effectRef idx="0">
                <a:schemeClr val="dk1"/>
              </a:effectRef>
              <a:fontRef idx="minor">
                <a:schemeClr val="dk1"/>
              </a:fontRef>
            </p:style>
            <p:txBody>
              <a:bodyPr wrap="square" anchor="ctr">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ts val="800"/>
                  </a:spcBef>
                  <a:spcAft>
                    <a:spcPts val="800"/>
                  </a:spcAft>
                </a:pPr>
                <a14:m>
                  <m:oMathPara xmlns:m="http://schemas.openxmlformats.org/officeDocument/2006/math">
                    <m:oMathParaPr>
                      <m:jc m:val="centerGroup"/>
                    </m:oMathParaPr>
                    <m:oMath xmlns:m="http://schemas.openxmlformats.org/officeDocument/2006/math">
                      <m:r>
                        <a:rPr lang="en-GB" sz="2133" b="0" i="1" smtClean="0">
                          <a:latin typeface="Cambria Math" panose="02040503050406030204" pitchFamily="18" charset="0"/>
                        </a:rPr>
                        <m:t>𝐴𝑐𝑐𝑢𝑟𝑎𝑐𝑦</m:t>
                      </m:r>
                      <m:r>
                        <a:rPr lang="en-IN" sz="2133">
                          <a:latin typeface="Cambria Math" panose="02040503050406030204" pitchFamily="18" charset="0"/>
                        </a:rPr>
                        <m:t>=</m:t>
                      </m:r>
                      <m:f>
                        <m:fPr>
                          <m:ctrlPr>
                            <a:rPr lang="en-IN" sz="2133" i="1">
                              <a:latin typeface="Cambria Math" panose="02040503050406030204" pitchFamily="18" charset="0"/>
                            </a:rPr>
                          </m:ctrlPr>
                        </m:fPr>
                        <m:num>
                          <m:r>
                            <a:rPr lang="en-IN" sz="2133" i="1">
                              <a:latin typeface="Cambria Math" panose="02040503050406030204" pitchFamily="18" charset="0"/>
                            </a:rPr>
                            <m:t>𝑇𝑁</m:t>
                          </m:r>
                          <m:r>
                            <a:rPr lang="en-GB" sz="2133" b="0" i="1" smtClean="0">
                              <a:latin typeface="Cambria Math" panose="02040503050406030204" pitchFamily="18" charset="0"/>
                            </a:rPr>
                            <m:t>+</m:t>
                          </m:r>
                          <m:r>
                            <a:rPr lang="en-GB" sz="2133" b="0" i="1" smtClean="0">
                              <a:latin typeface="Cambria Math" panose="02040503050406030204" pitchFamily="18" charset="0"/>
                            </a:rPr>
                            <m:t>𝑇𝑃</m:t>
                          </m:r>
                        </m:num>
                        <m:den>
                          <m:r>
                            <a:rPr lang="en-GB" sz="2133" b="0" i="1" smtClean="0">
                              <a:latin typeface="Cambria Math" panose="02040503050406030204" pitchFamily="18" charset="0"/>
                            </a:rPr>
                            <m:t>𝑇𝑜𝑡𝑎𝑙</m:t>
                          </m:r>
                        </m:den>
                      </m:f>
                    </m:oMath>
                  </m:oMathPara>
                </a14:m>
                <a:endParaRPr lang="en-IN" sz="2133" dirty="0"/>
              </a:p>
            </p:txBody>
          </p:sp>
        </mc:Choice>
        <mc:Fallback xmlns="">
          <p:sp>
            <p:nvSpPr>
              <p:cNvPr id="11" name="Callout: Line 10">
                <a:extLst>
                  <a:ext uri="{FF2B5EF4-FFF2-40B4-BE49-F238E27FC236}">
                    <a16:creationId xmlns:a16="http://schemas.microsoft.com/office/drawing/2014/main" id="{E3997112-3DF8-44DA-95A4-2D818AD3B62C}"/>
                  </a:ext>
                </a:extLst>
              </p:cNvPr>
              <p:cNvSpPr>
                <a:spLocks noRot="1" noChangeAspect="1" noMove="1" noResize="1" noEditPoints="1" noAdjustHandles="1" noChangeArrowheads="1" noChangeShapeType="1" noTextEdit="1"/>
              </p:cNvSpPr>
              <p:nvPr/>
            </p:nvSpPr>
            <p:spPr>
              <a:xfrm>
                <a:off x="5466083" y="1102063"/>
                <a:ext cx="3419140" cy="815288"/>
              </a:xfrm>
              <a:prstGeom prst="borderCallout1">
                <a:avLst>
                  <a:gd name="adj1" fmla="val 43443"/>
                  <a:gd name="adj2" fmla="val 74"/>
                  <a:gd name="adj3" fmla="val 151150"/>
                  <a:gd name="adj4" fmla="val -10502"/>
                </a:avLst>
              </a:prstGeom>
              <a:blipFill>
                <a:blip r:embed="rId6"/>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199464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073662-456B-430D-985B-4B434B7DB449}"/>
              </a:ext>
            </a:extLst>
          </p:cNvPr>
          <p:cNvSpPr txBox="1"/>
          <p:nvPr/>
        </p:nvSpPr>
        <p:spPr>
          <a:xfrm>
            <a:off x="304799" y="227469"/>
            <a:ext cx="8867775" cy="646331"/>
          </a:xfrm>
          <a:prstGeom prst="rect">
            <a:avLst/>
          </a:prstGeom>
          <a:noFill/>
        </p:spPr>
        <p:txBody>
          <a:bodyPr wrap="square">
            <a:spAutoFit/>
          </a:bodyPr>
          <a:lstStyle/>
          <a:p>
            <a:pPr algn="l"/>
            <a:r>
              <a:rPr lang="en-GB" sz="3600" i="0" dirty="0">
                <a:solidFill>
                  <a:srgbClr val="0A2144"/>
                </a:solidFill>
                <a:effectLst/>
                <a:latin typeface="Montserrat"/>
              </a:rPr>
              <a:t>Evaluation parameters </a:t>
            </a:r>
          </a:p>
        </p:txBody>
      </p:sp>
      <p:pic>
        <p:nvPicPr>
          <p:cNvPr id="8196" name="Picture 4" descr="Area under the precision-recall curve | R-bloggers">
            <a:extLst>
              <a:ext uri="{FF2B5EF4-FFF2-40B4-BE49-F238E27FC236}">
                <a16:creationId xmlns:a16="http://schemas.microsoft.com/office/drawing/2014/main" id="{27235700-4BB0-4645-8454-ABFF0DCD9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4" y="1333147"/>
            <a:ext cx="9210676" cy="4826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58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073662-456B-430D-985B-4B434B7DB449}"/>
              </a:ext>
            </a:extLst>
          </p:cNvPr>
          <p:cNvSpPr txBox="1"/>
          <p:nvPr/>
        </p:nvSpPr>
        <p:spPr>
          <a:xfrm>
            <a:off x="304799" y="227469"/>
            <a:ext cx="8867775" cy="584775"/>
          </a:xfrm>
          <a:prstGeom prst="rect">
            <a:avLst/>
          </a:prstGeom>
          <a:noFill/>
        </p:spPr>
        <p:txBody>
          <a:bodyPr wrap="square">
            <a:spAutoFit/>
          </a:bodyPr>
          <a:lstStyle/>
          <a:p>
            <a:pPr algn="l"/>
            <a:r>
              <a:rPr lang="en-GB" sz="3200" b="1" i="0" dirty="0">
                <a:solidFill>
                  <a:srgbClr val="202124"/>
                </a:solidFill>
                <a:effectLst/>
                <a:latin typeface="arial" panose="020B0604020202020204" pitchFamily="34" charset="0"/>
              </a:rPr>
              <a:t>Transfer learning</a:t>
            </a:r>
            <a:r>
              <a:rPr lang="en-GB" sz="3200" b="0" i="0" dirty="0">
                <a:solidFill>
                  <a:srgbClr val="202124"/>
                </a:solidFill>
                <a:effectLst/>
                <a:latin typeface="arial" panose="020B0604020202020204" pitchFamily="34" charset="0"/>
              </a:rPr>
              <a:t> </a:t>
            </a:r>
            <a:endParaRPr lang="en-GB" sz="3200" i="0" dirty="0">
              <a:solidFill>
                <a:srgbClr val="0A2144"/>
              </a:solidFill>
              <a:effectLst/>
              <a:latin typeface="Montserrat"/>
            </a:endParaRPr>
          </a:p>
        </p:txBody>
      </p:sp>
      <p:pic>
        <p:nvPicPr>
          <p:cNvPr id="1026" name="Picture 2" descr="Introducing Transfer Learning as Your Next Engine to Drive Future  Innovations | by RAX Automation Suite | DataDrivenInvestor">
            <a:extLst>
              <a:ext uri="{FF2B5EF4-FFF2-40B4-BE49-F238E27FC236}">
                <a16:creationId xmlns:a16="http://schemas.microsoft.com/office/drawing/2014/main" id="{D6487FA1-606E-49CB-B06C-FA48D1251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05" y="1185037"/>
            <a:ext cx="7463246" cy="51794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4C8486-778C-47E0-967B-6D869D7384E5}"/>
              </a:ext>
            </a:extLst>
          </p:cNvPr>
          <p:cNvSpPr txBox="1"/>
          <p:nvPr/>
        </p:nvSpPr>
        <p:spPr>
          <a:xfrm>
            <a:off x="8829402" y="1754594"/>
            <a:ext cx="3048000" cy="1754326"/>
          </a:xfrm>
          <a:prstGeom prst="rect">
            <a:avLst/>
          </a:prstGeom>
          <a:noFill/>
        </p:spPr>
        <p:txBody>
          <a:bodyPr wrap="square">
            <a:spAutoFit/>
          </a:bodyPr>
          <a:lstStyle/>
          <a:p>
            <a:r>
              <a:rPr lang="en-GB" b="1" i="0" dirty="0">
                <a:solidFill>
                  <a:srgbClr val="202124"/>
                </a:solidFill>
                <a:effectLst/>
                <a:latin typeface="arial" panose="020B0604020202020204" pitchFamily="34" charset="0"/>
              </a:rPr>
              <a:t>Transfer learning</a:t>
            </a:r>
            <a:r>
              <a:rPr lang="en-GB" b="0" i="0" dirty="0">
                <a:solidFill>
                  <a:srgbClr val="202124"/>
                </a:solidFill>
                <a:effectLst/>
                <a:latin typeface="arial" panose="020B0604020202020204" pitchFamily="34" charset="0"/>
              </a:rPr>
              <a:t> is a machine </a:t>
            </a:r>
            <a:r>
              <a:rPr lang="en-GB" b="1" i="0" dirty="0">
                <a:solidFill>
                  <a:srgbClr val="202124"/>
                </a:solidFill>
                <a:effectLst/>
                <a:latin typeface="arial" panose="020B0604020202020204" pitchFamily="34" charset="0"/>
              </a:rPr>
              <a:t>learning</a:t>
            </a:r>
            <a:r>
              <a:rPr lang="en-GB" b="0" i="0" dirty="0">
                <a:solidFill>
                  <a:srgbClr val="202124"/>
                </a:solidFill>
                <a:effectLst/>
                <a:latin typeface="arial" panose="020B0604020202020204" pitchFamily="34" charset="0"/>
              </a:rPr>
              <a:t> method where a model developed for a task is reused as the starting point for a model on a second task.</a:t>
            </a:r>
            <a:endParaRPr lang="en-IN" dirty="0"/>
          </a:p>
        </p:txBody>
      </p:sp>
      <p:sp>
        <p:nvSpPr>
          <p:cNvPr id="8" name="TextBox 7">
            <a:extLst>
              <a:ext uri="{FF2B5EF4-FFF2-40B4-BE49-F238E27FC236}">
                <a16:creationId xmlns:a16="http://schemas.microsoft.com/office/drawing/2014/main" id="{10638CA4-6C0E-4309-90E9-B04A1355873F}"/>
              </a:ext>
            </a:extLst>
          </p:cNvPr>
          <p:cNvSpPr txBox="1"/>
          <p:nvPr/>
        </p:nvSpPr>
        <p:spPr>
          <a:xfrm>
            <a:off x="8829402" y="4362883"/>
            <a:ext cx="3048000" cy="1477328"/>
          </a:xfrm>
          <a:prstGeom prst="rect">
            <a:avLst/>
          </a:prstGeom>
          <a:noFill/>
        </p:spPr>
        <p:txBody>
          <a:bodyPr wrap="square">
            <a:spAutoFit/>
          </a:bodyPr>
          <a:lstStyle/>
          <a:p>
            <a:r>
              <a:rPr lang="en-GB" b="1" dirty="0">
                <a:solidFill>
                  <a:srgbClr val="202124"/>
                </a:solidFill>
                <a:latin typeface="arial" panose="020B0604020202020204" pitchFamily="34" charset="0"/>
              </a:rPr>
              <a:t>T</a:t>
            </a:r>
            <a:r>
              <a:rPr lang="en-GB" b="1" i="0" dirty="0">
                <a:solidFill>
                  <a:srgbClr val="202124"/>
                </a:solidFill>
                <a:effectLst/>
                <a:latin typeface="arial" panose="020B0604020202020204" pitchFamily="34" charset="0"/>
              </a:rPr>
              <a:t>ransfer learning</a:t>
            </a:r>
            <a:r>
              <a:rPr lang="en-GB" b="0" i="0" dirty="0">
                <a:solidFill>
                  <a:srgbClr val="202124"/>
                </a:solidFill>
                <a:effectLst/>
                <a:latin typeface="arial" panose="020B0604020202020204" pitchFamily="34" charset="0"/>
              </a:rPr>
              <a:t> will give you a trifecta of benefits: a higher starting accuracy, faster convergence and higher total accuracy</a:t>
            </a:r>
            <a:endParaRPr lang="en-IN" dirty="0"/>
          </a:p>
        </p:txBody>
      </p:sp>
    </p:spTree>
    <p:extLst>
      <p:ext uri="{BB962C8B-B14F-4D97-AF65-F5344CB8AC3E}">
        <p14:creationId xmlns:p14="http://schemas.microsoft.com/office/powerpoint/2010/main" val="2934567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C3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6C814-E10D-1B4E-B854-BB6475DBB371}"/>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4000" dirty="0">
                <a:solidFill>
                  <a:srgbClr val="FFFFFF"/>
                </a:solidFill>
              </a:rPr>
              <a:t>Anomaly Detection</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omaly Detection with Isolation Forest &amp; Visualization | by adithya  krishnan | Towards Data Science">
            <a:extLst>
              <a:ext uri="{FF2B5EF4-FFF2-40B4-BE49-F238E27FC236}">
                <a16:creationId xmlns:a16="http://schemas.microsoft.com/office/drawing/2014/main" id="{B7D47F2B-F1DD-4562-8577-0490071FC4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265" r="22187"/>
          <a:stretch/>
        </p:blipFill>
        <p:spPr bwMode="auto">
          <a:xfrm>
            <a:off x="504824" y="789432"/>
            <a:ext cx="8117545" cy="511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345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358F-0F7F-824C-9FC6-FE75AE09427A}"/>
              </a:ext>
            </a:extLst>
          </p:cNvPr>
          <p:cNvSpPr>
            <a:spLocks noGrp="1"/>
          </p:cNvSpPr>
          <p:nvPr>
            <p:ph type="title"/>
          </p:nvPr>
        </p:nvSpPr>
        <p:spPr>
          <a:xfrm>
            <a:off x="274076" y="140869"/>
            <a:ext cx="10515600" cy="944982"/>
          </a:xfrm>
        </p:spPr>
        <p:txBody>
          <a:bodyPr>
            <a:normAutofit/>
          </a:bodyPr>
          <a:lstStyle/>
          <a:p>
            <a:r>
              <a:rPr lang="en-US" sz="4000" dirty="0"/>
              <a:t>AGENDA</a:t>
            </a:r>
          </a:p>
        </p:txBody>
      </p:sp>
      <p:sp>
        <p:nvSpPr>
          <p:cNvPr id="5" name="TextBox 4">
            <a:extLst>
              <a:ext uri="{FF2B5EF4-FFF2-40B4-BE49-F238E27FC236}">
                <a16:creationId xmlns:a16="http://schemas.microsoft.com/office/drawing/2014/main" id="{EBEC1B51-F0EA-AE4B-9F46-B1411307F28D}"/>
              </a:ext>
            </a:extLst>
          </p:cNvPr>
          <p:cNvSpPr txBox="1"/>
          <p:nvPr/>
        </p:nvSpPr>
        <p:spPr>
          <a:xfrm>
            <a:off x="1027276" y="1323556"/>
            <a:ext cx="10612585" cy="4770537"/>
          </a:xfrm>
          <a:prstGeom prst="rect">
            <a:avLst/>
          </a:prstGeom>
          <a:noFill/>
        </p:spPr>
        <p:txBody>
          <a:bodyPr wrap="none" rtlCol="0">
            <a:spAutoFit/>
          </a:bodyPr>
          <a:lstStyle/>
          <a:p>
            <a:r>
              <a:rPr lang="en-GB" sz="1600" b="1" dirty="0">
                <a:solidFill>
                  <a:schemeClr val="accent1"/>
                </a:solidFill>
              </a:rPr>
              <a:t>1.	Business context and objective </a:t>
            </a:r>
          </a:p>
          <a:p>
            <a:r>
              <a:rPr lang="en-GB" sz="1600" b="1" dirty="0">
                <a:solidFill>
                  <a:schemeClr val="accent1"/>
                </a:solidFill>
              </a:rPr>
              <a:t>2.	Translating into DS approach</a:t>
            </a:r>
          </a:p>
          <a:p>
            <a:pPr lvl="2"/>
            <a:r>
              <a:rPr lang="en-GB" sz="1600" b="1" dirty="0">
                <a:solidFill>
                  <a:schemeClr val="accent1"/>
                </a:solidFill>
              </a:rPr>
              <a:t>a.	What, why, where Anomaly Detection ?</a:t>
            </a:r>
          </a:p>
          <a:p>
            <a:pPr lvl="2"/>
            <a:r>
              <a:rPr lang="en-GB" sz="1600" b="1" dirty="0">
                <a:solidFill>
                  <a:schemeClr val="accent1"/>
                </a:solidFill>
              </a:rPr>
              <a:t>b.	Why we are using  fraud dataset for this problem</a:t>
            </a:r>
          </a:p>
          <a:p>
            <a:pPr lvl="2"/>
            <a:r>
              <a:rPr lang="en-GB" sz="1600" b="1" dirty="0">
                <a:solidFill>
                  <a:schemeClr val="accent1"/>
                </a:solidFill>
              </a:rPr>
              <a:t>c.	Algorithms used to solve this problem</a:t>
            </a:r>
          </a:p>
          <a:p>
            <a:r>
              <a:rPr lang="en-GB" sz="1600" b="1" dirty="0">
                <a:solidFill>
                  <a:schemeClr val="accent1"/>
                </a:solidFill>
              </a:rPr>
              <a:t>3.	Data importing and Data Understanding</a:t>
            </a:r>
          </a:p>
          <a:p>
            <a:r>
              <a:rPr lang="en-GB" sz="1600" b="1" dirty="0">
                <a:solidFill>
                  <a:schemeClr val="accent1"/>
                </a:solidFill>
              </a:rPr>
              <a:t>4.	Data Pre processing – Creating time variable</a:t>
            </a:r>
          </a:p>
          <a:p>
            <a:r>
              <a:rPr lang="en-GB" sz="1600" b="1" dirty="0">
                <a:solidFill>
                  <a:schemeClr val="accent1"/>
                </a:solidFill>
              </a:rPr>
              <a:t>5.	EDA</a:t>
            </a:r>
          </a:p>
          <a:p>
            <a:r>
              <a:rPr lang="en-GB" sz="1600" b="1" dirty="0">
                <a:solidFill>
                  <a:schemeClr val="accent1"/>
                </a:solidFill>
              </a:rPr>
              <a:t>6.	Preparing data for modelling</a:t>
            </a:r>
          </a:p>
          <a:p>
            <a:r>
              <a:rPr lang="en-GB" sz="1600" b="1" dirty="0">
                <a:solidFill>
                  <a:schemeClr val="accent1"/>
                </a:solidFill>
              </a:rPr>
              <a:t>7.	Understanding neural networks and deep neural networks</a:t>
            </a:r>
          </a:p>
          <a:p>
            <a:r>
              <a:rPr lang="en-GB" sz="1600" b="1" dirty="0">
                <a:solidFill>
                  <a:schemeClr val="accent1"/>
                </a:solidFill>
              </a:rPr>
              <a:t>8.	Understanding auto encoders </a:t>
            </a:r>
          </a:p>
          <a:p>
            <a:r>
              <a:rPr lang="en-GB" sz="1600" b="1" dirty="0">
                <a:solidFill>
                  <a:schemeClr val="accent1"/>
                </a:solidFill>
              </a:rPr>
              <a:t>9.	Unsupervised Learning using h2o, Building model and Model Details</a:t>
            </a:r>
          </a:p>
          <a:p>
            <a:r>
              <a:rPr lang="en-GB" sz="1600" b="1" dirty="0">
                <a:solidFill>
                  <a:schemeClr val="accent1"/>
                </a:solidFill>
              </a:rPr>
              <a:t>10.	Evaluation parameters understanding, Evaluation, </a:t>
            </a:r>
            <a:r>
              <a:rPr lang="en-GB" sz="1600" b="1" dirty="0" err="1">
                <a:solidFill>
                  <a:schemeClr val="accent1"/>
                </a:solidFill>
              </a:rPr>
              <a:t>Anamoly</a:t>
            </a:r>
            <a:r>
              <a:rPr lang="en-GB" sz="1600" b="1" dirty="0">
                <a:solidFill>
                  <a:schemeClr val="accent1"/>
                </a:solidFill>
              </a:rPr>
              <a:t> Detection Visualization based in Reconstructed MSE</a:t>
            </a:r>
          </a:p>
          <a:p>
            <a:r>
              <a:rPr lang="en-GB" sz="1600" b="1" dirty="0">
                <a:solidFill>
                  <a:schemeClr val="accent1"/>
                </a:solidFill>
              </a:rPr>
              <a:t>11.	Supervised Learning using h2o ,Building model and tuning</a:t>
            </a:r>
          </a:p>
          <a:p>
            <a:r>
              <a:rPr lang="en-GB" sz="1600" b="1" dirty="0">
                <a:solidFill>
                  <a:schemeClr val="accent1"/>
                </a:solidFill>
              </a:rPr>
              <a:t>12.	Reconstructed MSE and decision boundary, Evaluation</a:t>
            </a:r>
          </a:p>
          <a:p>
            <a:r>
              <a:rPr lang="en-GB" sz="1600" b="1" dirty="0">
                <a:solidFill>
                  <a:schemeClr val="accent1"/>
                </a:solidFill>
              </a:rPr>
              <a:t>13.	Transfer learning : Supervised Learning using Pre trained model, Evaluation</a:t>
            </a:r>
          </a:p>
          <a:p>
            <a:r>
              <a:rPr lang="en-GB" sz="1600" b="1" dirty="0">
                <a:solidFill>
                  <a:schemeClr val="accent1"/>
                </a:solidFill>
              </a:rPr>
              <a:t>14.	Precision-recall curve, Try different threshold to improve accuracy</a:t>
            </a:r>
          </a:p>
          <a:p>
            <a:r>
              <a:rPr lang="en-GB" sz="1600" b="1" dirty="0">
                <a:solidFill>
                  <a:schemeClr val="accent1"/>
                </a:solidFill>
              </a:rPr>
              <a:t>15.	Making production ready code</a:t>
            </a:r>
          </a:p>
          <a:p>
            <a:r>
              <a:rPr lang="en-GB" sz="1600" b="1" dirty="0">
                <a:solidFill>
                  <a:schemeClr val="accent1"/>
                </a:solidFill>
              </a:rPr>
              <a:t>16.	Conclusion</a:t>
            </a:r>
          </a:p>
        </p:txBody>
      </p:sp>
    </p:spTree>
    <p:extLst>
      <p:ext uri="{BB962C8B-B14F-4D97-AF65-F5344CB8AC3E}">
        <p14:creationId xmlns:p14="http://schemas.microsoft.com/office/powerpoint/2010/main" val="2268357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8C78A6-4C2B-46AE-B5DF-1CC0A0A28474}"/>
              </a:ext>
            </a:extLst>
          </p:cNvPr>
          <p:cNvSpPr txBox="1"/>
          <p:nvPr/>
        </p:nvSpPr>
        <p:spPr>
          <a:xfrm>
            <a:off x="485774" y="1219587"/>
            <a:ext cx="11239501" cy="1200329"/>
          </a:xfrm>
          <a:prstGeom prst="rect">
            <a:avLst/>
          </a:prstGeom>
          <a:noFill/>
        </p:spPr>
        <p:txBody>
          <a:bodyPr wrap="square">
            <a:spAutoFit/>
          </a:bodyPr>
          <a:lstStyle/>
          <a:p>
            <a:pPr algn="l"/>
            <a:r>
              <a:rPr lang="en-GB" b="0" i="0" dirty="0">
                <a:solidFill>
                  <a:srgbClr val="353D46"/>
                </a:solidFill>
                <a:effectLst/>
                <a:latin typeface="Open Sans" panose="020B0606030504020204" pitchFamily="34" charset="0"/>
              </a:rPr>
              <a:t>Anomaly detection (aka outlier analysis) is a step in data mining that identifies data points, events, and/or observations that deviate from a dataset’s normal behaviour. Anomalous data can indicate critical incidents, such as a technical glitch, or potential opportunities, for instance a change in consumer behaviour. </a:t>
            </a:r>
          </a:p>
        </p:txBody>
      </p:sp>
      <p:sp>
        <p:nvSpPr>
          <p:cNvPr id="5" name="TextBox 4">
            <a:extLst>
              <a:ext uri="{FF2B5EF4-FFF2-40B4-BE49-F238E27FC236}">
                <a16:creationId xmlns:a16="http://schemas.microsoft.com/office/drawing/2014/main" id="{C88FB1F3-E6C7-4710-B27D-431766FF9C34}"/>
              </a:ext>
            </a:extLst>
          </p:cNvPr>
          <p:cNvSpPr txBox="1"/>
          <p:nvPr/>
        </p:nvSpPr>
        <p:spPr>
          <a:xfrm>
            <a:off x="485774" y="301109"/>
            <a:ext cx="8867775" cy="646331"/>
          </a:xfrm>
          <a:prstGeom prst="rect">
            <a:avLst/>
          </a:prstGeom>
          <a:noFill/>
        </p:spPr>
        <p:txBody>
          <a:bodyPr wrap="square">
            <a:spAutoFit/>
          </a:bodyPr>
          <a:lstStyle/>
          <a:p>
            <a:pPr algn="l"/>
            <a:r>
              <a:rPr lang="en-GB" sz="3600" b="1" i="0" dirty="0">
                <a:solidFill>
                  <a:srgbClr val="0A2144"/>
                </a:solidFill>
                <a:effectLst/>
                <a:latin typeface="Montserrat"/>
              </a:rPr>
              <a:t>What is anomaly detection?</a:t>
            </a:r>
          </a:p>
        </p:txBody>
      </p:sp>
      <p:pic>
        <p:nvPicPr>
          <p:cNvPr id="2050" name="Picture 2" descr="Global Anomaly Detection Market 2021 Key Companies |IBM, Anodot, Dell  Technologies, SAS Institute, Trend Micro, Cisco Systems, Ha – The Courier">
            <a:extLst>
              <a:ext uri="{FF2B5EF4-FFF2-40B4-BE49-F238E27FC236}">
                <a16:creationId xmlns:a16="http://schemas.microsoft.com/office/drawing/2014/main" id="{CCCC42B8-1679-471A-80D7-DADDA321D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699" y="2738438"/>
            <a:ext cx="7115175"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51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C5CCD0-A1CB-4F3E-9997-215FBDB96927}"/>
              </a:ext>
            </a:extLst>
          </p:cNvPr>
          <p:cNvSpPr txBox="1"/>
          <p:nvPr/>
        </p:nvSpPr>
        <p:spPr>
          <a:xfrm>
            <a:off x="247649" y="139184"/>
            <a:ext cx="8867775" cy="646331"/>
          </a:xfrm>
          <a:prstGeom prst="rect">
            <a:avLst/>
          </a:prstGeom>
          <a:noFill/>
        </p:spPr>
        <p:txBody>
          <a:bodyPr wrap="square">
            <a:spAutoFit/>
          </a:bodyPr>
          <a:lstStyle/>
          <a:p>
            <a:pPr algn="l"/>
            <a:r>
              <a:rPr lang="en-GB" sz="3600" b="1" i="0" dirty="0">
                <a:solidFill>
                  <a:srgbClr val="0A2144"/>
                </a:solidFill>
                <a:effectLst/>
                <a:latin typeface="Montserrat"/>
              </a:rPr>
              <a:t>Why anomaly detection?</a:t>
            </a:r>
          </a:p>
        </p:txBody>
      </p:sp>
      <p:sp>
        <p:nvSpPr>
          <p:cNvPr id="5" name="TextBox 4">
            <a:extLst>
              <a:ext uri="{FF2B5EF4-FFF2-40B4-BE49-F238E27FC236}">
                <a16:creationId xmlns:a16="http://schemas.microsoft.com/office/drawing/2014/main" id="{12CB31C0-D530-4BE8-AD76-132C83D9B23D}"/>
              </a:ext>
            </a:extLst>
          </p:cNvPr>
          <p:cNvSpPr txBox="1"/>
          <p:nvPr/>
        </p:nvSpPr>
        <p:spPr>
          <a:xfrm>
            <a:off x="485773" y="991612"/>
            <a:ext cx="11201401" cy="5632311"/>
          </a:xfrm>
          <a:prstGeom prst="rect">
            <a:avLst/>
          </a:prstGeom>
          <a:noFill/>
        </p:spPr>
        <p:txBody>
          <a:bodyPr wrap="square">
            <a:spAutoFit/>
          </a:bodyPr>
          <a:lstStyle/>
          <a:p>
            <a:pPr marL="285750" indent="-285750">
              <a:buFont typeface="Arial" panose="020B0604020202020204" pitchFamily="34" charset="0"/>
              <a:buChar char="•"/>
            </a:pPr>
            <a:r>
              <a:rPr lang="en-IN" b="1" dirty="0"/>
              <a:t>Banking, Financial Services, and Insurance (BFSI)</a:t>
            </a:r>
            <a:r>
              <a:rPr lang="en-IN" dirty="0"/>
              <a:t> – In the banking sector, some of the use cases for anomaly detection are to flag abnormally high transactions, fraudulent activity, and phishing attacks.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Retail</a:t>
            </a:r>
            <a:r>
              <a:rPr lang="en-IN" dirty="0"/>
              <a:t> – In Retail, anomaly detection is used for processing large volumes of financial transactions to identify fraudulent </a:t>
            </a:r>
            <a:r>
              <a:rPr lang="en-IN" dirty="0" err="1"/>
              <a:t>behaviors</a:t>
            </a:r>
            <a:r>
              <a:rPr lang="en-IN" dirty="0"/>
              <a:t>, such as identity theft and fraudulent credit card usage.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Manufacturing</a:t>
            </a:r>
            <a:r>
              <a:rPr lang="en-IN" dirty="0"/>
              <a:t> – In Manufacturing, anomaly detection can be used in a number of important ways, such as identifying machines and tools that are underperforming, which can take months to find without anomaly detection technology.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IT and Telecom </a:t>
            </a:r>
            <a:r>
              <a:rPr lang="en-IN" dirty="0"/>
              <a:t>– In IT and Telecommunications, anomaly detection is increasingly valuable to detect and act on personal threats to users, financial threats to service providers, or other types of unexpected threats.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Defence and Government </a:t>
            </a:r>
            <a:r>
              <a:rPr lang="en-IN" dirty="0"/>
              <a:t>– In Defence and Government setting, anomaly detection is best used for identifying excessive and fraudulent government spending, budgeting, and audits. This can save governments an immense amount of money.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b="1" dirty="0"/>
              <a:t>Healthcare</a:t>
            </a:r>
            <a:r>
              <a:rPr lang="en-IN" dirty="0"/>
              <a:t> – In Health Care, anomaly detection is used for its application in a crucial management task that can improve the quality of the health services and avoid loss of huge amounts of money. In terms of identifying fraudulent claims from hospitals and on the side of the insurance providers.</a:t>
            </a:r>
          </a:p>
        </p:txBody>
      </p:sp>
    </p:spTree>
    <p:extLst>
      <p:ext uri="{BB962C8B-B14F-4D97-AF65-F5344CB8AC3E}">
        <p14:creationId xmlns:p14="http://schemas.microsoft.com/office/powerpoint/2010/main" val="2801901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56ED39D-CA5D-4604-B457-85C1C2A60F61}"/>
              </a:ext>
            </a:extLst>
          </p:cNvPr>
          <p:cNvSpPr txBox="1"/>
          <p:nvPr/>
        </p:nvSpPr>
        <p:spPr>
          <a:xfrm>
            <a:off x="1730" y="64787"/>
            <a:ext cx="12190271" cy="575094"/>
          </a:xfrm>
          <a:prstGeom prst="rect">
            <a:avLst/>
          </a:prstGeom>
          <a:noFill/>
        </p:spPr>
        <p:txBody>
          <a:bodyPr wrap="square" rtlCol="0">
            <a:spAutoFit/>
          </a:bodyPr>
          <a:lstStyle>
            <a:defPPr>
              <a:defRPr lang="en-US"/>
            </a:defPPr>
            <a:lvl1pPr>
              <a:defRPr sz="3600">
                <a:latin typeface="Arial Narrow" panose="020B0606020202030204" pitchFamily="34" charset="0"/>
              </a:defRPr>
            </a:lvl1pPr>
            <a:lvl2pPr lvl="1">
              <a:defRPr sz="3200">
                <a:solidFill>
                  <a:schemeClr val="tx1">
                    <a:lumMod val="50000"/>
                  </a:schemeClr>
                </a:solidFill>
                <a:latin typeface="Arial Narrow" panose="020B0606020202030204" pitchFamily="34" charset="0"/>
                <a:cs typeface="Aharoni" panose="02010803020104030203" pitchFamily="2" charset="-79"/>
              </a:defRPr>
            </a:lvl2pPr>
          </a:lstStyle>
          <a:p>
            <a:pPr lvl="1"/>
            <a:r>
              <a:rPr lang="en-IN" sz="3137" dirty="0"/>
              <a:t>Neural Networks</a:t>
            </a:r>
          </a:p>
        </p:txBody>
      </p:sp>
      <p:pic>
        <p:nvPicPr>
          <p:cNvPr id="8194" name="Picture 2" descr="Image result for neural network">
            <a:extLst>
              <a:ext uri="{FF2B5EF4-FFF2-40B4-BE49-F238E27FC236}">
                <a16:creationId xmlns:a16="http://schemas.microsoft.com/office/drawing/2014/main" id="{E81D7597-4E6A-4759-AB9A-A7523F245A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648" y="1185313"/>
            <a:ext cx="4472786" cy="24184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deep learning explained">
            <a:extLst>
              <a:ext uri="{FF2B5EF4-FFF2-40B4-BE49-F238E27FC236}">
                <a16:creationId xmlns:a16="http://schemas.microsoft.com/office/drawing/2014/main" id="{D2F716F3-2B29-417D-8137-695653B95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021" y="3603793"/>
            <a:ext cx="5444462" cy="26894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F8A6A44-46A0-4085-A4FE-973167A8ECD3}"/>
              </a:ext>
            </a:extLst>
          </p:cNvPr>
          <p:cNvSpPr/>
          <p:nvPr/>
        </p:nvSpPr>
        <p:spPr>
          <a:xfrm>
            <a:off x="5560910" y="1244654"/>
            <a:ext cx="6094444" cy="905179"/>
          </a:xfrm>
          <a:prstGeom prst="rect">
            <a:avLst/>
          </a:prstGeom>
        </p:spPr>
        <p:txBody>
          <a:bodyPr>
            <a:spAutoFit/>
          </a:bodyPr>
          <a:lstStyle/>
          <a:p>
            <a:r>
              <a:rPr lang="en-US" sz="1765" dirty="0">
                <a:latin typeface="Arial Narrow" panose="020B0606020202030204" pitchFamily="34" charset="0"/>
              </a:rPr>
              <a:t>Naturally, the right values for the weights and biases determines the strength of the predictions. The process of fine-tuning the weights and biases from the input data is known as </a:t>
            </a:r>
            <a:r>
              <a:rPr lang="en-US" sz="1765" b="1" dirty="0">
                <a:latin typeface="Arial Narrow" panose="020B0606020202030204" pitchFamily="34" charset="0"/>
              </a:rPr>
              <a:t>training the Neural Network.</a:t>
            </a:r>
            <a:endParaRPr lang="en-IN" sz="1765" b="1" dirty="0">
              <a:latin typeface="Arial Narrow" panose="020B0606020202030204" pitchFamily="34" charset="0"/>
            </a:endParaRPr>
          </a:p>
        </p:txBody>
      </p:sp>
      <p:sp>
        <p:nvSpPr>
          <p:cNvPr id="3" name="Rectangle 2">
            <a:extLst>
              <a:ext uri="{FF2B5EF4-FFF2-40B4-BE49-F238E27FC236}">
                <a16:creationId xmlns:a16="http://schemas.microsoft.com/office/drawing/2014/main" id="{01ACC880-917D-46FC-B23F-3704D0F544AA}"/>
              </a:ext>
            </a:extLst>
          </p:cNvPr>
          <p:cNvSpPr/>
          <p:nvPr/>
        </p:nvSpPr>
        <p:spPr>
          <a:xfrm>
            <a:off x="5629020" y="2269619"/>
            <a:ext cx="5444462" cy="907171"/>
          </a:xfrm>
          <a:prstGeom prst="rect">
            <a:avLst/>
          </a:prstGeom>
        </p:spPr>
        <p:txBody>
          <a:bodyPr wrap="square">
            <a:spAutoFit/>
          </a:bodyPr>
          <a:lstStyle/>
          <a:p>
            <a:pPr marL="280121" indent="-280121">
              <a:buFont typeface="Arial" panose="020B0604020202020204" pitchFamily="34" charset="0"/>
              <a:buChar char="•"/>
            </a:pPr>
            <a:r>
              <a:rPr lang="en-US" sz="1765" dirty="0">
                <a:latin typeface="Arial Narrow" panose="020B0606020202030204" pitchFamily="34" charset="0"/>
              </a:rPr>
              <a:t>Calculating the predicted output ŷ, known as </a:t>
            </a:r>
            <a:r>
              <a:rPr lang="en-US" sz="1765" b="1" dirty="0">
                <a:latin typeface="Arial Narrow" panose="020B0606020202030204" pitchFamily="34" charset="0"/>
              </a:rPr>
              <a:t>feedforward</a:t>
            </a:r>
          </a:p>
          <a:p>
            <a:pPr marL="280121" indent="-280121">
              <a:buFont typeface="Arial" panose="020B0604020202020204" pitchFamily="34" charset="0"/>
              <a:buChar char="•"/>
            </a:pPr>
            <a:r>
              <a:rPr lang="en-US" sz="1765" dirty="0">
                <a:latin typeface="Arial Narrow" panose="020B0606020202030204" pitchFamily="34" charset="0"/>
              </a:rPr>
              <a:t>Updating the weights and biases, known as </a:t>
            </a:r>
            <a:r>
              <a:rPr lang="en-US" sz="1765" b="1" dirty="0">
                <a:latin typeface="Arial Narrow" panose="020B0606020202030204" pitchFamily="34" charset="0"/>
              </a:rPr>
              <a:t>backpropagation</a:t>
            </a:r>
          </a:p>
        </p:txBody>
      </p:sp>
      <p:sp>
        <p:nvSpPr>
          <p:cNvPr id="4" name="Rectangle 3">
            <a:extLst>
              <a:ext uri="{FF2B5EF4-FFF2-40B4-BE49-F238E27FC236}">
                <a16:creationId xmlns:a16="http://schemas.microsoft.com/office/drawing/2014/main" id="{D72B4AC0-2B2A-4358-963A-C649ED0B90EB}"/>
              </a:ext>
            </a:extLst>
          </p:cNvPr>
          <p:cNvSpPr/>
          <p:nvPr/>
        </p:nvSpPr>
        <p:spPr>
          <a:xfrm>
            <a:off x="527036" y="3959092"/>
            <a:ext cx="5053279" cy="905179"/>
          </a:xfrm>
          <a:prstGeom prst="rect">
            <a:avLst/>
          </a:prstGeom>
        </p:spPr>
        <p:txBody>
          <a:bodyPr wrap="square">
            <a:spAutoFit/>
          </a:bodyPr>
          <a:lstStyle/>
          <a:p>
            <a:r>
              <a:rPr lang="en-US" sz="1765" dirty="0">
                <a:latin typeface="Arial Narrow" panose="020B0606020202030204" pitchFamily="34" charset="0"/>
              </a:rPr>
              <a:t>Objective in training is to find the best set of weights and biases that minimizes the </a:t>
            </a:r>
            <a:r>
              <a:rPr lang="en-US" sz="1765" b="1" dirty="0">
                <a:latin typeface="Arial Narrow" panose="020B0606020202030204" pitchFamily="34" charset="0"/>
                <a:cs typeface="Arial" panose="020B0604020202020204" pitchFamily="34" charset="0"/>
              </a:rPr>
              <a:t>loss function using the optimizer like </a:t>
            </a:r>
            <a:r>
              <a:rPr lang="en-IN" sz="1765" b="1" dirty="0">
                <a:latin typeface="Arial Narrow" panose="020B0606020202030204" pitchFamily="34" charset="0"/>
                <a:cs typeface="Arial" panose="020B0604020202020204" pitchFamily="34" charset="0"/>
              </a:rPr>
              <a:t>gradient descent</a:t>
            </a:r>
            <a:r>
              <a:rPr lang="en-IN" sz="1765" dirty="0">
                <a:latin typeface="Arial Narrow" panose="020B0606020202030204" pitchFamily="34" charset="0"/>
              </a:rPr>
              <a:t>.</a:t>
            </a:r>
            <a:r>
              <a:rPr lang="en-US" sz="1765" b="1" dirty="0">
                <a:latin typeface="Arial Narrow" panose="020B0606020202030204" pitchFamily="34" charset="0"/>
              </a:rPr>
              <a:t>.</a:t>
            </a:r>
            <a:endParaRPr lang="en-IN" sz="1765" dirty="0">
              <a:latin typeface="Arial Narrow" panose="020B0606020202030204" pitchFamily="34" charset="0"/>
            </a:endParaRPr>
          </a:p>
        </p:txBody>
      </p:sp>
      <p:sp>
        <p:nvSpPr>
          <p:cNvPr id="7" name="Rectangle 6">
            <a:extLst>
              <a:ext uri="{FF2B5EF4-FFF2-40B4-BE49-F238E27FC236}">
                <a16:creationId xmlns:a16="http://schemas.microsoft.com/office/drawing/2014/main" id="{FFDAC28A-7673-4196-922E-C10D7D875773}"/>
              </a:ext>
            </a:extLst>
          </p:cNvPr>
          <p:cNvSpPr/>
          <p:nvPr/>
        </p:nvSpPr>
        <p:spPr>
          <a:xfrm>
            <a:off x="536648" y="5159760"/>
            <a:ext cx="5101984" cy="907171"/>
          </a:xfrm>
          <a:prstGeom prst="rect">
            <a:avLst/>
          </a:prstGeom>
        </p:spPr>
        <p:txBody>
          <a:bodyPr wrap="square">
            <a:spAutoFit/>
          </a:bodyPr>
          <a:lstStyle/>
          <a:p>
            <a:r>
              <a:rPr lang="en-IN" sz="1765" b="1" dirty="0">
                <a:latin typeface="Arial Narrow" panose="020B0606020202030204" pitchFamily="34" charset="0"/>
              </a:rPr>
              <a:t>Activation functions </a:t>
            </a:r>
            <a:r>
              <a:rPr lang="en-IN" sz="1765" dirty="0">
                <a:latin typeface="Arial Narrow" panose="020B0606020202030204" pitchFamily="34" charset="0"/>
              </a:rPr>
              <a:t>are n</a:t>
            </a:r>
            <a:r>
              <a:rPr lang="en-US" sz="1765" dirty="0">
                <a:latin typeface="Arial Narrow" panose="020B0606020202030204" pitchFamily="34" charset="0"/>
              </a:rPr>
              <a:t>on-linear complex functional mappings between the inputs and response variable. They introduce non-linear properties to our Network.</a:t>
            </a:r>
            <a:endParaRPr lang="en-IN" sz="1765" dirty="0">
              <a:latin typeface="Arial Narrow" panose="020B0606020202030204" pitchFamily="34" charset="0"/>
            </a:endParaRPr>
          </a:p>
        </p:txBody>
      </p:sp>
      <p:sp>
        <p:nvSpPr>
          <p:cNvPr id="6" name="TextBox 5">
            <a:extLst>
              <a:ext uri="{FF2B5EF4-FFF2-40B4-BE49-F238E27FC236}">
                <a16:creationId xmlns:a16="http://schemas.microsoft.com/office/drawing/2014/main" id="{4246219B-222E-4029-92E6-6BB04C1C7BB6}"/>
              </a:ext>
            </a:extLst>
          </p:cNvPr>
          <p:cNvSpPr txBox="1"/>
          <p:nvPr/>
        </p:nvSpPr>
        <p:spPr>
          <a:xfrm>
            <a:off x="3541713" y="1084520"/>
            <a:ext cx="2239618" cy="369332"/>
          </a:xfrm>
          <a:prstGeom prst="rect">
            <a:avLst/>
          </a:prstGeom>
          <a:noFill/>
        </p:spPr>
        <p:txBody>
          <a:bodyPr wrap="square" rtlCol="0">
            <a:spAutoFit/>
          </a:bodyPr>
          <a:lstStyle/>
          <a:p>
            <a:r>
              <a:rPr lang="en-IN" dirty="0"/>
              <a:t>y = mx + c</a:t>
            </a:r>
          </a:p>
        </p:txBody>
      </p:sp>
    </p:spTree>
    <p:extLst>
      <p:ext uri="{BB962C8B-B14F-4D97-AF65-F5344CB8AC3E}">
        <p14:creationId xmlns:p14="http://schemas.microsoft.com/office/powerpoint/2010/main" val="4270020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56ED39D-CA5D-4604-B457-85C1C2A60F61}"/>
              </a:ext>
            </a:extLst>
          </p:cNvPr>
          <p:cNvSpPr txBox="1"/>
          <p:nvPr/>
        </p:nvSpPr>
        <p:spPr>
          <a:xfrm>
            <a:off x="1730" y="64787"/>
            <a:ext cx="12190271" cy="575094"/>
          </a:xfrm>
          <a:prstGeom prst="rect">
            <a:avLst/>
          </a:prstGeom>
          <a:noFill/>
        </p:spPr>
        <p:txBody>
          <a:bodyPr wrap="square" rtlCol="0">
            <a:spAutoFit/>
          </a:bodyPr>
          <a:lstStyle>
            <a:defPPr>
              <a:defRPr lang="en-US"/>
            </a:defPPr>
            <a:lvl1pPr>
              <a:defRPr sz="3600">
                <a:latin typeface="Arial Narrow" panose="020B0606020202030204" pitchFamily="34" charset="0"/>
              </a:defRPr>
            </a:lvl1pPr>
            <a:lvl2pPr lvl="1">
              <a:defRPr sz="3200">
                <a:solidFill>
                  <a:schemeClr val="tx1">
                    <a:lumMod val="50000"/>
                  </a:schemeClr>
                </a:solidFill>
                <a:latin typeface="Arial Narrow" panose="020B0606020202030204" pitchFamily="34" charset="0"/>
                <a:cs typeface="Aharoni" panose="02010803020104030203" pitchFamily="2" charset="-79"/>
              </a:defRPr>
            </a:lvl2pPr>
          </a:lstStyle>
          <a:p>
            <a:pPr lvl="1"/>
            <a:r>
              <a:rPr lang="en-IN" sz="3137" dirty="0"/>
              <a:t>Neural Networks</a:t>
            </a:r>
          </a:p>
        </p:txBody>
      </p:sp>
      <p:sp>
        <p:nvSpPr>
          <p:cNvPr id="6" name="TextBox 5">
            <a:extLst>
              <a:ext uri="{FF2B5EF4-FFF2-40B4-BE49-F238E27FC236}">
                <a16:creationId xmlns:a16="http://schemas.microsoft.com/office/drawing/2014/main" id="{0497BF3E-3428-46B9-A3CC-A835B9E07855}"/>
              </a:ext>
            </a:extLst>
          </p:cNvPr>
          <p:cNvSpPr txBox="1"/>
          <p:nvPr/>
        </p:nvSpPr>
        <p:spPr>
          <a:xfrm>
            <a:off x="516834" y="914400"/>
            <a:ext cx="8852453" cy="1754326"/>
          </a:xfrm>
          <a:prstGeom prst="rect">
            <a:avLst/>
          </a:prstGeom>
          <a:noFill/>
        </p:spPr>
        <p:txBody>
          <a:bodyPr wrap="square" rtlCol="0">
            <a:spAutoFit/>
          </a:bodyPr>
          <a:lstStyle/>
          <a:p>
            <a:pPr marL="342900" indent="-342900">
              <a:buAutoNum type="arabicPeriod"/>
            </a:pPr>
            <a:r>
              <a:rPr lang="en-IN" dirty="0"/>
              <a:t>Weights</a:t>
            </a:r>
          </a:p>
          <a:p>
            <a:pPr marL="342900" indent="-342900">
              <a:buAutoNum type="arabicPeriod"/>
            </a:pPr>
            <a:r>
              <a:rPr lang="en-IN" dirty="0"/>
              <a:t>Bias</a:t>
            </a:r>
          </a:p>
          <a:p>
            <a:pPr marL="342900" indent="-342900">
              <a:buAutoNum type="arabicPeriod"/>
            </a:pPr>
            <a:r>
              <a:rPr lang="en-IN" dirty="0"/>
              <a:t>Loss function</a:t>
            </a:r>
          </a:p>
          <a:p>
            <a:pPr marL="342900" indent="-342900">
              <a:buAutoNum type="arabicPeriod"/>
            </a:pPr>
            <a:r>
              <a:rPr lang="en-IN" dirty="0"/>
              <a:t>Optimizers – </a:t>
            </a:r>
            <a:r>
              <a:rPr lang="en-IN" b="1" dirty="0"/>
              <a:t>Gradient Descent</a:t>
            </a:r>
            <a:r>
              <a:rPr lang="en-IN" dirty="0"/>
              <a:t>, Adam, AdaDelta, RMS Prop</a:t>
            </a:r>
          </a:p>
          <a:p>
            <a:pPr marL="342900" indent="-342900">
              <a:buAutoNum type="arabicPeriod"/>
            </a:pPr>
            <a:r>
              <a:rPr lang="en-IN" dirty="0"/>
              <a:t>Activation functions – Sigmiod, Softmax, </a:t>
            </a:r>
            <a:r>
              <a:rPr lang="en-IN" dirty="0" err="1"/>
              <a:t>ReLU</a:t>
            </a:r>
            <a:endParaRPr lang="en-IN" dirty="0"/>
          </a:p>
          <a:p>
            <a:pPr marL="342900" indent="-342900">
              <a:buAutoNum type="arabicPeriod"/>
            </a:pPr>
            <a:r>
              <a:rPr lang="en-IN" dirty="0"/>
              <a:t>Learning rate</a:t>
            </a:r>
          </a:p>
        </p:txBody>
      </p:sp>
      <p:pic>
        <p:nvPicPr>
          <p:cNvPr id="1026" name="Picture 2" descr="Image result for gradient descent">
            <a:extLst>
              <a:ext uri="{FF2B5EF4-FFF2-40B4-BE49-F238E27FC236}">
                <a16:creationId xmlns:a16="http://schemas.microsoft.com/office/drawing/2014/main" id="{27D413B2-5331-41DA-90B8-0D0F37E29B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887" y="3010958"/>
            <a:ext cx="4691270" cy="30454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radient descent">
            <a:extLst>
              <a:ext uri="{FF2B5EF4-FFF2-40B4-BE49-F238E27FC236}">
                <a16:creationId xmlns:a16="http://schemas.microsoft.com/office/drawing/2014/main" id="{94987CB5-8431-497C-9AB1-2D9479D27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5844" y="3090607"/>
            <a:ext cx="4585253" cy="3145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42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56ED39D-CA5D-4604-B457-85C1C2A60F61}"/>
              </a:ext>
            </a:extLst>
          </p:cNvPr>
          <p:cNvSpPr txBox="1"/>
          <p:nvPr/>
        </p:nvSpPr>
        <p:spPr>
          <a:xfrm>
            <a:off x="865" y="487"/>
            <a:ext cx="12190271" cy="724143"/>
          </a:xfrm>
          <a:prstGeom prst="rect">
            <a:avLst/>
          </a:prstGeom>
          <a:noFill/>
        </p:spPr>
        <p:txBody>
          <a:bodyPr vert="horz" wrap="square" lIns="143428" tIns="89642" rIns="143428" bIns="89642" rtlCol="0" anchor="t">
            <a:spAutoFit/>
          </a:bodyPr>
          <a:lstStyle>
            <a:lvl1pPr>
              <a:lnSpc>
                <a:spcPct val="90000"/>
              </a:lnSpc>
              <a:spcBef>
                <a:spcPct val="0"/>
              </a:spcBef>
              <a:buNone/>
              <a:defRPr lang="en-US" sz="3600" b="0" cap="none" spc="-102" baseline="0">
                <a:ln w="3175">
                  <a:noFill/>
                </a:ln>
                <a:effectLst/>
                <a:latin typeface="Arial Narrow" panose="020B0606020202030204" pitchFamily="34" charset="0"/>
              </a:defRPr>
            </a:lvl1pPr>
          </a:lstStyle>
          <a:p>
            <a:pPr lvl="1"/>
            <a:r>
              <a:rPr lang="en-IN" sz="3529" dirty="0">
                <a:latin typeface="Arial Narrow" panose="020B0606020202030204" pitchFamily="34" charset="0"/>
              </a:rPr>
              <a:t>Deep Neural Networks</a:t>
            </a:r>
          </a:p>
        </p:txBody>
      </p:sp>
      <p:pic>
        <p:nvPicPr>
          <p:cNvPr id="1026" name="Picture 2" descr="Image result for deep learning backpropagation">
            <a:extLst>
              <a:ext uri="{FF2B5EF4-FFF2-40B4-BE49-F238E27FC236}">
                <a16:creationId xmlns:a16="http://schemas.microsoft.com/office/drawing/2014/main" id="{4E9E41E4-6BBB-4979-A3E2-878A9EB2A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243" y="1028739"/>
            <a:ext cx="5164055" cy="24439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FEDD934-2AC0-4D17-8855-E9ADC0C1561A}"/>
              </a:ext>
            </a:extLst>
          </p:cNvPr>
          <p:cNvSpPr txBox="1"/>
          <p:nvPr/>
        </p:nvSpPr>
        <p:spPr>
          <a:xfrm>
            <a:off x="6205448" y="1028739"/>
            <a:ext cx="5058777" cy="1900875"/>
          </a:xfrm>
          <a:prstGeom prst="rect">
            <a:avLst/>
          </a:prstGeom>
          <a:noFill/>
        </p:spPr>
        <p:txBody>
          <a:bodyPr wrap="square" lIns="0" tIns="0" rIns="0" bIns="0" rtlCol="0">
            <a:spAutoFit/>
          </a:bodyPr>
          <a:lstStyle/>
          <a:p>
            <a:pPr marL="336145" indent="-336145">
              <a:lnSpc>
                <a:spcPct val="90000"/>
              </a:lnSpc>
              <a:buFont typeface="Arial" panose="020B0604020202020204" pitchFamily="34" charset="0"/>
              <a:buChar char="•"/>
            </a:pPr>
            <a:r>
              <a:rPr lang="en-IN" sz="1961" dirty="0">
                <a:gradFill>
                  <a:gsLst>
                    <a:gs pos="2917">
                      <a:schemeClr val="tx1"/>
                    </a:gs>
                    <a:gs pos="30000">
                      <a:schemeClr val="tx1"/>
                    </a:gs>
                  </a:gsLst>
                  <a:lin ang="5400000" scaled="0"/>
                </a:gradFill>
                <a:latin typeface="Arial Narrow" panose="020B0606020202030204" pitchFamily="34" charset="0"/>
              </a:rPr>
              <a:t>Number of hidden layers is more than one</a:t>
            </a:r>
          </a:p>
          <a:p>
            <a:pPr marL="336145" indent="-336145">
              <a:lnSpc>
                <a:spcPct val="90000"/>
              </a:lnSpc>
              <a:buFont typeface="Arial" panose="020B0604020202020204" pitchFamily="34" charset="0"/>
              <a:buChar char="•"/>
            </a:pPr>
            <a:endParaRPr lang="en-IN" sz="1961" dirty="0">
              <a:gradFill>
                <a:gsLst>
                  <a:gs pos="2917">
                    <a:schemeClr val="tx1"/>
                  </a:gs>
                  <a:gs pos="30000">
                    <a:schemeClr val="tx1"/>
                  </a:gs>
                </a:gsLst>
                <a:lin ang="5400000" scaled="0"/>
              </a:gradFill>
              <a:latin typeface="Arial Narrow" panose="020B0606020202030204" pitchFamily="34" charset="0"/>
            </a:endParaRPr>
          </a:p>
          <a:p>
            <a:pPr marL="280121" indent="-280121">
              <a:lnSpc>
                <a:spcPct val="90000"/>
              </a:lnSpc>
              <a:buFont typeface="Arial" panose="020B0604020202020204" pitchFamily="34" charset="0"/>
              <a:buChar char="•"/>
            </a:pPr>
            <a:r>
              <a:rPr lang="en-US" sz="1961" dirty="0">
                <a:latin typeface="Arial Narrow" panose="020B0606020202030204" pitchFamily="34" charset="0"/>
              </a:rPr>
              <a:t>each layer of nodes trains on a distinct set of features based on the previous layer’s output</a:t>
            </a:r>
          </a:p>
          <a:p>
            <a:pPr marL="280121" indent="-280121">
              <a:lnSpc>
                <a:spcPct val="90000"/>
              </a:lnSpc>
              <a:buFont typeface="Arial" panose="020B0604020202020204" pitchFamily="34" charset="0"/>
              <a:buChar char="•"/>
            </a:pPr>
            <a:endParaRPr lang="en-US" sz="1961" dirty="0">
              <a:latin typeface="Arial Narrow" panose="020B0606020202030204" pitchFamily="34" charset="0"/>
            </a:endParaRPr>
          </a:p>
          <a:p>
            <a:pPr marL="280121" indent="-280121">
              <a:lnSpc>
                <a:spcPct val="90000"/>
              </a:lnSpc>
              <a:buFont typeface="Arial" panose="020B0604020202020204" pitchFamily="34" charset="0"/>
              <a:buChar char="•"/>
            </a:pPr>
            <a:r>
              <a:rPr lang="en-US" sz="1961" dirty="0">
                <a:latin typeface="Arial Narrow" panose="020B0606020202030204" pitchFamily="34" charset="0"/>
              </a:rPr>
              <a:t>aggregate and recombine features from the previous layer.</a:t>
            </a:r>
          </a:p>
        </p:txBody>
      </p:sp>
      <p:sp>
        <p:nvSpPr>
          <p:cNvPr id="3" name="Rectangle 2">
            <a:extLst>
              <a:ext uri="{FF2B5EF4-FFF2-40B4-BE49-F238E27FC236}">
                <a16:creationId xmlns:a16="http://schemas.microsoft.com/office/drawing/2014/main" id="{C0416CE9-2658-4320-9507-4EBAC503A3DE}"/>
              </a:ext>
            </a:extLst>
          </p:cNvPr>
          <p:cNvSpPr/>
          <p:nvPr/>
        </p:nvSpPr>
        <p:spPr>
          <a:xfrm>
            <a:off x="468491" y="4194000"/>
            <a:ext cx="5164055" cy="1900875"/>
          </a:xfrm>
          <a:prstGeom prst="rect">
            <a:avLst/>
          </a:prstGeom>
          <a:noFill/>
        </p:spPr>
        <p:txBody>
          <a:bodyPr wrap="square" lIns="0" tIns="0" rIns="0" bIns="0" rtlCol="0">
            <a:spAutoFit/>
          </a:bodyPr>
          <a:lstStyle/>
          <a:p>
            <a:pPr marL="336145" indent="-336145">
              <a:lnSpc>
                <a:spcPct val="90000"/>
              </a:lnSpc>
              <a:buFont typeface="Arial" panose="020B0604020202020204" pitchFamily="34" charset="0"/>
              <a:buChar char="•"/>
            </a:pPr>
            <a:r>
              <a:rPr lang="en-US" sz="1961" dirty="0">
                <a:gradFill>
                  <a:gsLst>
                    <a:gs pos="2917">
                      <a:schemeClr val="tx1"/>
                    </a:gs>
                    <a:gs pos="30000">
                      <a:schemeClr val="tx1"/>
                    </a:gs>
                  </a:gsLst>
                  <a:lin ang="5400000" scaled="0"/>
                </a:gradFill>
                <a:latin typeface="Arial Narrow" panose="020B0606020202030204" pitchFamily="34" charset="0"/>
              </a:rPr>
              <a:t>It makes deep-learning networks capable of handling very large, high-dimensional data sets with billions of parameters that pass through non linear functions</a:t>
            </a:r>
          </a:p>
          <a:p>
            <a:pPr marL="336145" indent="-336145">
              <a:lnSpc>
                <a:spcPct val="90000"/>
              </a:lnSpc>
              <a:buFont typeface="Arial" panose="020B0604020202020204" pitchFamily="34" charset="0"/>
              <a:buChar char="•"/>
            </a:pPr>
            <a:endParaRPr lang="en-IN" sz="1961" dirty="0">
              <a:gradFill>
                <a:gsLst>
                  <a:gs pos="2917">
                    <a:schemeClr val="tx1"/>
                  </a:gs>
                  <a:gs pos="30000">
                    <a:schemeClr val="tx1"/>
                  </a:gs>
                </a:gsLst>
                <a:lin ang="5400000" scaled="0"/>
              </a:gradFill>
              <a:latin typeface="Arial Narrow" panose="020B0606020202030204" pitchFamily="34" charset="0"/>
            </a:endParaRPr>
          </a:p>
          <a:p>
            <a:pPr marL="336145" indent="-336145">
              <a:lnSpc>
                <a:spcPct val="90000"/>
              </a:lnSpc>
              <a:buFont typeface="Arial" panose="020B0604020202020204" pitchFamily="34" charset="0"/>
              <a:buChar char="•"/>
            </a:pPr>
            <a:r>
              <a:rPr lang="en-US" sz="1961" dirty="0">
                <a:gradFill>
                  <a:gsLst>
                    <a:gs pos="2917">
                      <a:schemeClr val="tx1"/>
                    </a:gs>
                    <a:gs pos="30000">
                      <a:schemeClr val="tx1"/>
                    </a:gs>
                  </a:gsLst>
                  <a:lin ang="5400000" scaled="0"/>
                </a:gradFill>
                <a:latin typeface="Arial Narrow" panose="020B0606020202030204" pitchFamily="34" charset="0"/>
              </a:rPr>
              <a:t>these nets are capable of discovering latent structures within unlabeled, unstructured data, which is the vast majority of data in the world</a:t>
            </a:r>
            <a:endParaRPr lang="en-IN" sz="1961" dirty="0">
              <a:gradFill>
                <a:gsLst>
                  <a:gs pos="2917">
                    <a:schemeClr val="tx1"/>
                  </a:gs>
                  <a:gs pos="30000">
                    <a:schemeClr val="tx1"/>
                  </a:gs>
                </a:gsLst>
                <a:lin ang="5400000" scaled="0"/>
              </a:gradFill>
              <a:latin typeface="Arial Narrow" panose="020B0606020202030204" pitchFamily="34" charset="0"/>
            </a:endParaRPr>
          </a:p>
        </p:txBody>
      </p:sp>
      <p:pic>
        <p:nvPicPr>
          <p:cNvPr id="4" name="Picture 2" descr="perceptron node">
            <a:extLst>
              <a:ext uri="{FF2B5EF4-FFF2-40B4-BE49-F238E27FC236}">
                <a16:creationId xmlns:a16="http://schemas.microsoft.com/office/drawing/2014/main" id="{4A5A603A-BC14-4FB7-974B-2A1B1F59D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3529519"/>
            <a:ext cx="5627511" cy="296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986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4B9F85-8A80-4AE4-93D2-29FB954B02A0}"/>
              </a:ext>
            </a:extLst>
          </p:cNvPr>
          <p:cNvSpPr txBox="1"/>
          <p:nvPr/>
        </p:nvSpPr>
        <p:spPr>
          <a:xfrm>
            <a:off x="638174" y="903497"/>
            <a:ext cx="10448926" cy="1200329"/>
          </a:xfrm>
          <a:prstGeom prst="rect">
            <a:avLst/>
          </a:prstGeom>
          <a:noFill/>
        </p:spPr>
        <p:txBody>
          <a:bodyPr wrap="square">
            <a:spAutoFit/>
          </a:bodyPr>
          <a:lstStyle/>
          <a:p>
            <a:pPr algn="l"/>
            <a:r>
              <a:rPr lang="en-GB" b="0" i="0" dirty="0">
                <a:solidFill>
                  <a:srgbClr val="292929"/>
                </a:solidFill>
                <a:effectLst/>
                <a:latin typeface="charter"/>
              </a:rPr>
              <a:t>Autoencoder is an unsupervised artificial neural network that learns how to efficiently compress and encode data then learns how to reconstruct the data back </a:t>
            </a:r>
            <a:r>
              <a:rPr lang="en-GB" i="0" dirty="0">
                <a:solidFill>
                  <a:srgbClr val="292929"/>
                </a:solidFill>
                <a:effectLst/>
                <a:latin typeface="charter"/>
              </a:rPr>
              <a:t>from</a:t>
            </a:r>
            <a:r>
              <a:rPr lang="en-GB" b="0" i="0" dirty="0">
                <a:solidFill>
                  <a:srgbClr val="292929"/>
                </a:solidFill>
                <a:effectLst/>
                <a:latin typeface="charter"/>
              </a:rPr>
              <a:t> the reduced encoded representation </a:t>
            </a:r>
            <a:r>
              <a:rPr lang="en-GB" i="0" dirty="0">
                <a:solidFill>
                  <a:srgbClr val="292929"/>
                </a:solidFill>
                <a:effectLst/>
                <a:latin typeface="charter"/>
              </a:rPr>
              <a:t>to</a:t>
            </a:r>
            <a:r>
              <a:rPr lang="en-GB" b="0" i="0" dirty="0">
                <a:solidFill>
                  <a:srgbClr val="292929"/>
                </a:solidFill>
                <a:effectLst/>
                <a:latin typeface="charter"/>
              </a:rPr>
              <a:t> a representation that is as close to the original input as possible. Autoencoder, by design, reduces data dimensions by learning how to ignore the noise in the data.</a:t>
            </a:r>
          </a:p>
        </p:txBody>
      </p:sp>
      <p:pic>
        <p:nvPicPr>
          <p:cNvPr id="4100" name="Picture 4">
            <a:extLst>
              <a:ext uri="{FF2B5EF4-FFF2-40B4-BE49-F238E27FC236}">
                <a16:creationId xmlns:a16="http://schemas.microsoft.com/office/drawing/2014/main" id="{62E400F2-365E-4F34-8793-FD676EC90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186033"/>
            <a:ext cx="6667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2B8A3F4-EB75-46EA-87B1-5030DC8BF8C8}"/>
              </a:ext>
            </a:extLst>
          </p:cNvPr>
          <p:cNvSpPr txBox="1"/>
          <p:nvPr/>
        </p:nvSpPr>
        <p:spPr>
          <a:xfrm>
            <a:off x="638174" y="2404159"/>
            <a:ext cx="10220327" cy="1200329"/>
          </a:xfrm>
          <a:prstGeom prst="rect">
            <a:avLst/>
          </a:prstGeom>
          <a:noFill/>
        </p:spPr>
        <p:txBody>
          <a:bodyPr wrap="square">
            <a:spAutoFit/>
          </a:bodyPr>
          <a:lstStyle/>
          <a:p>
            <a:r>
              <a:rPr lang="en-GB" b="0" i="0" dirty="0">
                <a:solidFill>
                  <a:srgbClr val="292929"/>
                </a:solidFill>
                <a:effectLst/>
                <a:latin typeface="charter"/>
              </a:rPr>
              <a:t>In autoencoders, there are three main building blocks: </a:t>
            </a:r>
            <a:r>
              <a:rPr lang="en-GB" b="1" i="0" dirty="0">
                <a:solidFill>
                  <a:srgbClr val="292929"/>
                </a:solidFill>
                <a:effectLst/>
                <a:latin typeface="charter"/>
              </a:rPr>
              <a:t>encoder, decoder, and coder</a:t>
            </a:r>
            <a:r>
              <a:rPr lang="en-GB" b="0" i="0" dirty="0">
                <a:solidFill>
                  <a:srgbClr val="292929"/>
                </a:solidFill>
                <a:effectLst/>
                <a:latin typeface="charter"/>
              </a:rPr>
              <a:t> or latent space. So, as usual, you feed the autoencoder with data you want to use and then encoder </a:t>
            </a:r>
            <a:r>
              <a:rPr lang="en-GB" b="1" i="1" dirty="0">
                <a:solidFill>
                  <a:srgbClr val="292929"/>
                </a:solidFill>
                <a:effectLst/>
                <a:latin typeface="charter"/>
              </a:rPr>
              <a:t>encodes or simply extracts useful features of input data and stores it in latent space</a:t>
            </a:r>
            <a:r>
              <a:rPr lang="en-GB" b="0" i="0" dirty="0">
                <a:solidFill>
                  <a:srgbClr val="292929"/>
                </a:solidFill>
                <a:effectLst/>
                <a:latin typeface="charter"/>
              </a:rPr>
              <a:t>. And then the decoder does the same but in the opposite order.</a:t>
            </a:r>
            <a:endParaRPr lang="en-IN" dirty="0"/>
          </a:p>
        </p:txBody>
      </p:sp>
      <p:sp>
        <p:nvSpPr>
          <p:cNvPr id="8" name="TextBox 7">
            <a:extLst>
              <a:ext uri="{FF2B5EF4-FFF2-40B4-BE49-F238E27FC236}">
                <a16:creationId xmlns:a16="http://schemas.microsoft.com/office/drawing/2014/main" id="{267ABA58-71ED-4E8C-B8A8-2A8FD454EB2C}"/>
              </a:ext>
            </a:extLst>
          </p:cNvPr>
          <p:cNvSpPr txBox="1"/>
          <p:nvPr/>
        </p:nvSpPr>
        <p:spPr>
          <a:xfrm>
            <a:off x="238124" y="87094"/>
            <a:ext cx="8867775" cy="646331"/>
          </a:xfrm>
          <a:prstGeom prst="rect">
            <a:avLst/>
          </a:prstGeom>
          <a:noFill/>
        </p:spPr>
        <p:txBody>
          <a:bodyPr wrap="square">
            <a:spAutoFit/>
          </a:bodyPr>
          <a:lstStyle/>
          <a:p>
            <a:pPr algn="l"/>
            <a:r>
              <a:rPr lang="en-GB" sz="3600" b="1" i="0" dirty="0">
                <a:solidFill>
                  <a:srgbClr val="0A2144"/>
                </a:solidFill>
                <a:effectLst/>
                <a:latin typeface="Montserrat"/>
              </a:rPr>
              <a:t>What is autoencoders?</a:t>
            </a:r>
          </a:p>
        </p:txBody>
      </p:sp>
    </p:spTree>
    <p:extLst>
      <p:ext uri="{BB962C8B-B14F-4D97-AF65-F5344CB8AC3E}">
        <p14:creationId xmlns:p14="http://schemas.microsoft.com/office/powerpoint/2010/main" val="3972549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4917</TotalTime>
  <Words>1132</Words>
  <Application>Microsoft Office PowerPoint</Application>
  <PresentationFormat>Widescreen</PresentationFormat>
  <Paragraphs>85</Paragraphs>
  <Slides>15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vt:lpstr>
      <vt:lpstr>Arial</vt:lpstr>
      <vt:lpstr>Arial Narrow</vt:lpstr>
      <vt:lpstr>Calibri</vt:lpstr>
      <vt:lpstr>Calibri Light</vt:lpstr>
      <vt:lpstr>Cambria Math</vt:lpstr>
      <vt:lpstr>charter</vt:lpstr>
      <vt:lpstr>inherit</vt:lpstr>
      <vt:lpstr>Montserrat</vt:lpstr>
      <vt:lpstr>Open Sans</vt:lpstr>
      <vt:lpstr>sohne</vt:lpstr>
      <vt:lpstr>Office Theme</vt:lpstr>
      <vt:lpstr>PowerPoint Presentation</vt:lpstr>
      <vt:lpstr>Anomaly Detection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Adarsha  Shivananda</cp:lastModifiedBy>
  <cp:revision>45</cp:revision>
  <dcterms:created xsi:type="dcterms:W3CDTF">2021-04-14T06:42:55Z</dcterms:created>
  <dcterms:modified xsi:type="dcterms:W3CDTF">2021-05-15T07:23:26Z</dcterms:modified>
</cp:coreProperties>
</file>